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258" r:id="rId5"/>
    <p:sldId id="265" r:id="rId6"/>
    <p:sldId id="266" r:id="rId7"/>
    <p:sldId id="285" r:id="rId8"/>
    <p:sldId id="286" r:id="rId9"/>
    <p:sldId id="287" r:id="rId10"/>
    <p:sldId id="271" r:id="rId11"/>
    <p:sldId id="272" r:id="rId12"/>
    <p:sldId id="273" r:id="rId13"/>
    <p:sldId id="274" r:id="rId14"/>
    <p:sldId id="275" r:id="rId15"/>
    <p:sldId id="276" r:id="rId16"/>
    <p:sldId id="290" r:id="rId17"/>
    <p:sldId id="289" r:id="rId18"/>
    <p:sldId id="284" r:id="rId19"/>
    <p:sldId id="288" r:id="rId20"/>
    <p:sldId id="282" r:id="rId2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331" autoAdjust="0"/>
  </p:normalViewPr>
  <p:slideViewPr>
    <p:cSldViewPr>
      <p:cViewPr>
        <p:scale>
          <a:sx n="91" d="100"/>
          <a:sy n="91" d="100"/>
        </p:scale>
        <p:origin x="126" y="6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FDF1A9-A7D5-4541-B0EA-2CB07ADBA7DE}"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NZ"/>
        </a:p>
      </dgm:t>
    </dgm:pt>
    <dgm:pt modelId="{06F70AFA-C15A-40D3-B038-243E8575B9E6}">
      <dgm:prSet phldrT="[Text]"/>
      <dgm:spPr/>
      <dgm:t>
        <a:bodyPr/>
        <a:lstStyle/>
        <a:p>
          <a:r>
            <a:rPr lang="en-NZ" dirty="0" smtClean="0"/>
            <a:t>Planning Team</a:t>
          </a:r>
          <a:endParaRPr lang="en-NZ" dirty="0"/>
        </a:p>
      </dgm:t>
    </dgm:pt>
    <dgm:pt modelId="{1E08053B-C145-4B74-BCB0-8F4E3AA32897}" type="parTrans" cxnId="{01236264-A72C-4E5D-8EAF-42734D102015}">
      <dgm:prSet/>
      <dgm:spPr/>
      <dgm:t>
        <a:bodyPr/>
        <a:lstStyle/>
        <a:p>
          <a:endParaRPr lang="en-NZ"/>
        </a:p>
      </dgm:t>
    </dgm:pt>
    <dgm:pt modelId="{6B1486BD-D99A-4084-9941-6C062DECEFBD}" type="sibTrans" cxnId="{01236264-A72C-4E5D-8EAF-42734D102015}">
      <dgm:prSet/>
      <dgm:spPr/>
      <dgm:t>
        <a:bodyPr/>
        <a:lstStyle/>
        <a:p>
          <a:endParaRPr lang="en-NZ"/>
        </a:p>
      </dgm:t>
    </dgm:pt>
    <dgm:pt modelId="{D1E8659A-5CC3-4786-A45F-5D76E5AB3A22}">
      <dgm:prSet phldrT="[Text]"/>
      <dgm:spPr/>
      <dgm:t>
        <a:bodyPr/>
        <a:lstStyle/>
        <a:p>
          <a:r>
            <a:rPr lang="en-NZ" dirty="0" smtClean="0"/>
            <a:t>The Planning Team is responsible for planning, conducting and evaluating Exercise Tangaroa. Evaluators will report to the Planning Team.</a:t>
          </a:r>
          <a:endParaRPr lang="en-NZ" dirty="0"/>
        </a:p>
      </dgm:t>
    </dgm:pt>
    <dgm:pt modelId="{8EE22B33-032A-40F9-B3E3-D26625B28306}" type="parTrans" cxnId="{BD88B149-C5AE-444F-AC92-FDF6B378F044}">
      <dgm:prSet/>
      <dgm:spPr/>
      <dgm:t>
        <a:bodyPr/>
        <a:lstStyle/>
        <a:p>
          <a:endParaRPr lang="en-NZ"/>
        </a:p>
      </dgm:t>
    </dgm:pt>
    <dgm:pt modelId="{2D6824EB-E5C5-44BB-BB00-C7B88A9CCD14}" type="sibTrans" cxnId="{BD88B149-C5AE-444F-AC92-FDF6B378F044}">
      <dgm:prSet/>
      <dgm:spPr/>
      <dgm:t>
        <a:bodyPr/>
        <a:lstStyle/>
        <a:p>
          <a:endParaRPr lang="en-NZ"/>
        </a:p>
      </dgm:t>
    </dgm:pt>
    <dgm:pt modelId="{91BB3A5B-55EF-4D26-9C47-B990A46EBF31}">
      <dgm:prSet phldrT="[Text]"/>
      <dgm:spPr/>
      <dgm:t>
        <a:bodyPr/>
        <a:lstStyle/>
        <a:p>
          <a:r>
            <a:rPr lang="en-NZ" dirty="0" smtClean="0"/>
            <a:t>Steering Group</a:t>
          </a:r>
          <a:endParaRPr lang="en-NZ" dirty="0"/>
        </a:p>
      </dgm:t>
    </dgm:pt>
    <dgm:pt modelId="{F89255F7-405F-4664-BDAD-B13DACCF098B}" type="parTrans" cxnId="{1E64ACB5-DEB5-4D91-976B-FCAE06DC3DC6}">
      <dgm:prSet/>
      <dgm:spPr/>
      <dgm:t>
        <a:bodyPr/>
        <a:lstStyle/>
        <a:p>
          <a:endParaRPr lang="en-NZ"/>
        </a:p>
      </dgm:t>
    </dgm:pt>
    <dgm:pt modelId="{8BFC6FF7-21B5-4015-93A4-2BA738C6A8C9}" type="sibTrans" cxnId="{1E64ACB5-DEB5-4D91-976B-FCAE06DC3DC6}">
      <dgm:prSet/>
      <dgm:spPr/>
      <dgm:t>
        <a:bodyPr/>
        <a:lstStyle/>
        <a:p>
          <a:endParaRPr lang="en-NZ"/>
        </a:p>
      </dgm:t>
    </dgm:pt>
    <dgm:pt modelId="{D5691B3E-7580-487C-A95B-7F2BB0D4C221}">
      <dgm:prSet phldrT="[Text]"/>
      <dgm:spPr/>
      <dgm:t>
        <a:bodyPr/>
        <a:lstStyle/>
        <a:p>
          <a:r>
            <a:rPr lang="en-NZ" dirty="0" smtClean="0"/>
            <a:t>The Steering Group is made up of members from selected national agencies, and is primarily responsible for assisting the Planning Team with the communication and implementation of exercise plans within and across agencies.</a:t>
          </a:r>
          <a:endParaRPr lang="en-NZ" dirty="0"/>
        </a:p>
      </dgm:t>
    </dgm:pt>
    <dgm:pt modelId="{FEF81982-5860-441B-9CE0-91E02901A79C}" type="parTrans" cxnId="{09EB67F8-014F-4F59-BFF0-DEDF357FB873}">
      <dgm:prSet/>
      <dgm:spPr/>
      <dgm:t>
        <a:bodyPr/>
        <a:lstStyle/>
        <a:p>
          <a:endParaRPr lang="en-NZ"/>
        </a:p>
      </dgm:t>
    </dgm:pt>
    <dgm:pt modelId="{27A24A10-3A3E-4BD8-B043-AE35EF5F2418}" type="sibTrans" cxnId="{09EB67F8-014F-4F59-BFF0-DEDF357FB873}">
      <dgm:prSet/>
      <dgm:spPr/>
      <dgm:t>
        <a:bodyPr/>
        <a:lstStyle/>
        <a:p>
          <a:endParaRPr lang="en-NZ"/>
        </a:p>
      </dgm:t>
    </dgm:pt>
    <dgm:pt modelId="{556910FB-B9AF-40B1-BBFB-BB6BEBE6E9E3}">
      <dgm:prSet phldrT="[Text]"/>
      <dgm:spPr/>
      <dgm:t>
        <a:bodyPr/>
        <a:lstStyle/>
        <a:p>
          <a:r>
            <a:rPr lang="en-NZ" dirty="0" smtClean="0"/>
            <a:t>Governance Group</a:t>
          </a:r>
          <a:endParaRPr lang="en-NZ" dirty="0"/>
        </a:p>
      </dgm:t>
    </dgm:pt>
    <dgm:pt modelId="{14DB5389-20BE-4162-8FF1-D8DD764E542E}" type="parTrans" cxnId="{D47ED4C8-6224-4A5C-AD00-44C6CB4BB8AC}">
      <dgm:prSet/>
      <dgm:spPr/>
      <dgm:t>
        <a:bodyPr/>
        <a:lstStyle/>
        <a:p>
          <a:endParaRPr lang="en-NZ"/>
        </a:p>
      </dgm:t>
    </dgm:pt>
    <dgm:pt modelId="{1C72AC5F-5C79-4080-A3D1-567F71F22EC8}" type="sibTrans" cxnId="{D47ED4C8-6224-4A5C-AD00-44C6CB4BB8AC}">
      <dgm:prSet/>
      <dgm:spPr/>
      <dgm:t>
        <a:bodyPr/>
        <a:lstStyle/>
        <a:p>
          <a:endParaRPr lang="en-NZ"/>
        </a:p>
      </dgm:t>
    </dgm:pt>
    <dgm:pt modelId="{E3455C77-B92C-4F22-B494-8E5BD6D79FC1}">
      <dgm:prSet phldrT="[Text]"/>
      <dgm:spPr/>
      <dgm:t>
        <a:bodyPr/>
        <a:lstStyle/>
        <a:p>
          <a:r>
            <a:rPr lang="en-NZ" dirty="0" smtClean="0"/>
            <a:t>The Governance Group maintains oversight of the exercise and reviews reports from the Steering Group. It is made up of members from all 16 CDEM Groups and a member of the NZ Lifelines Committee.</a:t>
          </a:r>
          <a:endParaRPr lang="en-NZ" dirty="0"/>
        </a:p>
      </dgm:t>
    </dgm:pt>
    <dgm:pt modelId="{9CE9845E-55C7-4804-B741-F8E001100646}" type="parTrans" cxnId="{E66307D5-1E56-472D-A68A-C50720B75320}">
      <dgm:prSet/>
      <dgm:spPr/>
      <dgm:t>
        <a:bodyPr/>
        <a:lstStyle/>
        <a:p>
          <a:endParaRPr lang="en-NZ"/>
        </a:p>
      </dgm:t>
    </dgm:pt>
    <dgm:pt modelId="{45687539-2C54-44B0-8D54-1D0405075D1E}" type="sibTrans" cxnId="{E66307D5-1E56-472D-A68A-C50720B75320}">
      <dgm:prSet/>
      <dgm:spPr/>
      <dgm:t>
        <a:bodyPr/>
        <a:lstStyle/>
        <a:p>
          <a:endParaRPr lang="en-NZ"/>
        </a:p>
      </dgm:t>
    </dgm:pt>
    <dgm:pt modelId="{2252F643-1F84-4DB1-84D3-136EC5295EC9}" type="pres">
      <dgm:prSet presAssocID="{B3FDF1A9-A7D5-4541-B0EA-2CB07ADBA7DE}" presName="linearFlow" presStyleCnt="0">
        <dgm:presLayoutVars>
          <dgm:dir/>
          <dgm:animLvl val="lvl"/>
          <dgm:resizeHandles val="exact"/>
        </dgm:presLayoutVars>
      </dgm:prSet>
      <dgm:spPr/>
      <dgm:t>
        <a:bodyPr/>
        <a:lstStyle/>
        <a:p>
          <a:endParaRPr lang="en-NZ"/>
        </a:p>
      </dgm:t>
    </dgm:pt>
    <dgm:pt modelId="{06F210BA-A7EA-40F5-B69E-E8E7E3746629}" type="pres">
      <dgm:prSet presAssocID="{06F70AFA-C15A-40D3-B038-243E8575B9E6}" presName="composite" presStyleCnt="0"/>
      <dgm:spPr/>
    </dgm:pt>
    <dgm:pt modelId="{790E507A-C21B-4DC9-8C4B-BBBDA4C9B023}" type="pres">
      <dgm:prSet presAssocID="{06F70AFA-C15A-40D3-B038-243E8575B9E6}" presName="parentText" presStyleLbl="alignNode1" presStyleIdx="0" presStyleCnt="3">
        <dgm:presLayoutVars>
          <dgm:chMax val="1"/>
          <dgm:bulletEnabled val="1"/>
        </dgm:presLayoutVars>
      </dgm:prSet>
      <dgm:spPr/>
      <dgm:t>
        <a:bodyPr/>
        <a:lstStyle/>
        <a:p>
          <a:endParaRPr lang="en-NZ"/>
        </a:p>
      </dgm:t>
    </dgm:pt>
    <dgm:pt modelId="{C676708F-B85E-4004-97B4-4F083CBE1419}" type="pres">
      <dgm:prSet presAssocID="{06F70AFA-C15A-40D3-B038-243E8575B9E6}" presName="descendantText" presStyleLbl="alignAcc1" presStyleIdx="0" presStyleCnt="3">
        <dgm:presLayoutVars>
          <dgm:bulletEnabled val="1"/>
        </dgm:presLayoutVars>
      </dgm:prSet>
      <dgm:spPr/>
      <dgm:t>
        <a:bodyPr/>
        <a:lstStyle/>
        <a:p>
          <a:endParaRPr lang="en-NZ"/>
        </a:p>
      </dgm:t>
    </dgm:pt>
    <dgm:pt modelId="{BD687DD2-3FF1-4BFE-BF71-4B8FBA28AE97}" type="pres">
      <dgm:prSet presAssocID="{6B1486BD-D99A-4084-9941-6C062DECEFBD}" presName="sp" presStyleCnt="0"/>
      <dgm:spPr/>
    </dgm:pt>
    <dgm:pt modelId="{E38BF8EC-1FD3-41F8-B742-C464D597F197}" type="pres">
      <dgm:prSet presAssocID="{91BB3A5B-55EF-4D26-9C47-B990A46EBF31}" presName="composite" presStyleCnt="0"/>
      <dgm:spPr/>
    </dgm:pt>
    <dgm:pt modelId="{F5582A4B-0D76-4688-8DBA-7A03815FDAF0}" type="pres">
      <dgm:prSet presAssocID="{91BB3A5B-55EF-4D26-9C47-B990A46EBF31}" presName="parentText" presStyleLbl="alignNode1" presStyleIdx="1" presStyleCnt="3">
        <dgm:presLayoutVars>
          <dgm:chMax val="1"/>
          <dgm:bulletEnabled val="1"/>
        </dgm:presLayoutVars>
      </dgm:prSet>
      <dgm:spPr/>
      <dgm:t>
        <a:bodyPr/>
        <a:lstStyle/>
        <a:p>
          <a:endParaRPr lang="en-NZ"/>
        </a:p>
      </dgm:t>
    </dgm:pt>
    <dgm:pt modelId="{33EA3EC1-6AED-44FC-8DDB-B501AE85ECF7}" type="pres">
      <dgm:prSet presAssocID="{91BB3A5B-55EF-4D26-9C47-B990A46EBF31}" presName="descendantText" presStyleLbl="alignAcc1" presStyleIdx="1" presStyleCnt="3">
        <dgm:presLayoutVars>
          <dgm:bulletEnabled val="1"/>
        </dgm:presLayoutVars>
      </dgm:prSet>
      <dgm:spPr/>
      <dgm:t>
        <a:bodyPr/>
        <a:lstStyle/>
        <a:p>
          <a:endParaRPr lang="en-NZ"/>
        </a:p>
      </dgm:t>
    </dgm:pt>
    <dgm:pt modelId="{FD2F4D51-CE0B-42A2-8764-B0771D4155C6}" type="pres">
      <dgm:prSet presAssocID="{8BFC6FF7-21B5-4015-93A4-2BA738C6A8C9}" presName="sp" presStyleCnt="0"/>
      <dgm:spPr/>
    </dgm:pt>
    <dgm:pt modelId="{781D203D-2B30-4F81-8A39-8203F870B7A4}" type="pres">
      <dgm:prSet presAssocID="{556910FB-B9AF-40B1-BBFB-BB6BEBE6E9E3}" presName="composite" presStyleCnt="0"/>
      <dgm:spPr/>
    </dgm:pt>
    <dgm:pt modelId="{B8CC2D22-0515-4830-B87A-CD0575D5D728}" type="pres">
      <dgm:prSet presAssocID="{556910FB-B9AF-40B1-BBFB-BB6BEBE6E9E3}" presName="parentText" presStyleLbl="alignNode1" presStyleIdx="2" presStyleCnt="3">
        <dgm:presLayoutVars>
          <dgm:chMax val="1"/>
          <dgm:bulletEnabled val="1"/>
        </dgm:presLayoutVars>
      </dgm:prSet>
      <dgm:spPr/>
      <dgm:t>
        <a:bodyPr/>
        <a:lstStyle/>
        <a:p>
          <a:endParaRPr lang="en-NZ"/>
        </a:p>
      </dgm:t>
    </dgm:pt>
    <dgm:pt modelId="{9F0A2232-E27B-48C6-8B9C-E30489632EFA}" type="pres">
      <dgm:prSet presAssocID="{556910FB-B9AF-40B1-BBFB-BB6BEBE6E9E3}" presName="descendantText" presStyleLbl="alignAcc1" presStyleIdx="2" presStyleCnt="3">
        <dgm:presLayoutVars>
          <dgm:bulletEnabled val="1"/>
        </dgm:presLayoutVars>
      </dgm:prSet>
      <dgm:spPr/>
      <dgm:t>
        <a:bodyPr/>
        <a:lstStyle/>
        <a:p>
          <a:endParaRPr lang="en-NZ"/>
        </a:p>
      </dgm:t>
    </dgm:pt>
  </dgm:ptLst>
  <dgm:cxnLst>
    <dgm:cxn modelId="{E66307D5-1E56-472D-A68A-C50720B75320}" srcId="{556910FB-B9AF-40B1-BBFB-BB6BEBE6E9E3}" destId="{E3455C77-B92C-4F22-B494-8E5BD6D79FC1}" srcOrd="0" destOrd="0" parTransId="{9CE9845E-55C7-4804-B741-F8E001100646}" sibTransId="{45687539-2C54-44B0-8D54-1D0405075D1E}"/>
    <dgm:cxn modelId="{D47ED4C8-6224-4A5C-AD00-44C6CB4BB8AC}" srcId="{B3FDF1A9-A7D5-4541-B0EA-2CB07ADBA7DE}" destId="{556910FB-B9AF-40B1-BBFB-BB6BEBE6E9E3}" srcOrd="2" destOrd="0" parTransId="{14DB5389-20BE-4162-8FF1-D8DD764E542E}" sibTransId="{1C72AC5F-5C79-4080-A3D1-567F71F22EC8}"/>
    <dgm:cxn modelId="{A77CA1B4-D9F4-4D7F-ACFE-0D0B2F6193B0}" type="presOf" srcId="{E3455C77-B92C-4F22-B494-8E5BD6D79FC1}" destId="{9F0A2232-E27B-48C6-8B9C-E30489632EFA}" srcOrd="0" destOrd="0" presId="urn:microsoft.com/office/officeart/2005/8/layout/chevron2"/>
    <dgm:cxn modelId="{0464CC5A-CE9D-430F-AA5F-AADEDD21A1B5}" type="presOf" srcId="{D1E8659A-5CC3-4786-A45F-5D76E5AB3A22}" destId="{C676708F-B85E-4004-97B4-4F083CBE1419}" srcOrd="0" destOrd="0" presId="urn:microsoft.com/office/officeart/2005/8/layout/chevron2"/>
    <dgm:cxn modelId="{09EB67F8-014F-4F59-BFF0-DEDF357FB873}" srcId="{91BB3A5B-55EF-4D26-9C47-B990A46EBF31}" destId="{D5691B3E-7580-487C-A95B-7F2BB0D4C221}" srcOrd="0" destOrd="0" parTransId="{FEF81982-5860-441B-9CE0-91E02901A79C}" sibTransId="{27A24A10-3A3E-4BD8-B043-AE35EF5F2418}"/>
    <dgm:cxn modelId="{91F58AA5-16EC-4AC6-B8A2-0D639E972F85}" type="presOf" srcId="{91BB3A5B-55EF-4D26-9C47-B990A46EBF31}" destId="{F5582A4B-0D76-4688-8DBA-7A03815FDAF0}" srcOrd="0" destOrd="0" presId="urn:microsoft.com/office/officeart/2005/8/layout/chevron2"/>
    <dgm:cxn modelId="{C78F1DE4-DFAB-40DD-9F91-43B30F338A38}" type="presOf" srcId="{D5691B3E-7580-487C-A95B-7F2BB0D4C221}" destId="{33EA3EC1-6AED-44FC-8DDB-B501AE85ECF7}" srcOrd="0" destOrd="0" presId="urn:microsoft.com/office/officeart/2005/8/layout/chevron2"/>
    <dgm:cxn modelId="{0646720B-5F09-43EA-8E47-8A9A65C17A69}" type="presOf" srcId="{06F70AFA-C15A-40D3-B038-243E8575B9E6}" destId="{790E507A-C21B-4DC9-8C4B-BBBDA4C9B023}" srcOrd="0" destOrd="0" presId="urn:microsoft.com/office/officeart/2005/8/layout/chevron2"/>
    <dgm:cxn modelId="{2811D15A-32A9-4A59-9F14-B78946AC1FBB}" type="presOf" srcId="{556910FB-B9AF-40B1-BBFB-BB6BEBE6E9E3}" destId="{B8CC2D22-0515-4830-B87A-CD0575D5D728}" srcOrd="0" destOrd="0" presId="urn:microsoft.com/office/officeart/2005/8/layout/chevron2"/>
    <dgm:cxn modelId="{78DF2B11-6996-4DEC-B532-F17D4F56CE07}" type="presOf" srcId="{B3FDF1A9-A7D5-4541-B0EA-2CB07ADBA7DE}" destId="{2252F643-1F84-4DB1-84D3-136EC5295EC9}" srcOrd="0" destOrd="0" presId="urn:microsoft.com/office/officeart/2005/8/layout/chevron2"/>
    <dgm:cxn modelId="{01236264-A72C-4E5D-8EAF-42734D102015}" srcId="{B3FDF1A9-A7D5-4541-B0EA-2CB07ADBA7DE}" destId="{06F70AFA-C15A-40D3-B038-243E8575B9E6}" srcOrd="0" destOrd="0" parTransId="{1E08053B-C145-4B74-BCB0-8F4E3AA32897}" sibTransId="{6B1486BD-D99A-4084-9941-6C062DECEFBD}"/>
    <dgm:cxn modelId="{1E64ACB5-DEB5-4D91-976B-FCAE06DC3DC6}" srcId="{B3FDF1A9-A7D5-4541-B0EA-2CB07ADBA7DE}" destId="{91BB3A5B-55EF-4D26-9C47-B990A46EBF31}" srcOrd="1" destOrd="0" parTransId="{F89255F7-405F-4664-BDAD-B13DACCF098B}" sibTransId="{8BFC6FF7-21B5-4015-93A4-2BA738C6A8C9}"/>
    <dgm:cxn modelId="{BD88B149-C5AE-444F-AC92-FDF6B378F044}" srcId="{06F70AFA-C15A-40D3-B038-243E8575B9E6}" destId="{D1E8659A-5CC3-4786-A45F-5D76E5AB3A22}" srcOrd="0" destOrd="0" parTransId="{8EE22B33-032A-40F9-B3E3-D26625B28306}" sibTransId="{2D6824EB-E5C5-44BB-BB00-C7B88A9CCD14}"/>
    <dgm:cxn modelId="{8FD19720-A97D-46C4-95A7-E9B97FC3FE59}" type="presParOf" srcId="{2252F643-1F84-4DB1-84D3-136EC5295EC9}" destId="{06F210BA-A7EA-40F5-B69E-E8E7E3746629}" srcOrd="0" destOrd="0" presId="urn:microsoft.com/office/officeart/2005/8/layout/chevron2"/>
    <dgm:cxn modelId="{8C281E9A-33C2-4170-9AB8-13131C518DE6}" type="presParOf" srcId="{06F210BA-A7EA-40F5-B69E-E8E7E3746629}" destId="{790E507A-C21B-4DC9-8C4B-BBBDA4C9B023}" srcOrd="0" destOrd="0" presId="urn:microsoft.com/office/officeart/2005/8/layout/chevron2"/>
    <dgm:cxn modelId="{D1363D7B-86A4-4CA4-BBBA-149544F4C424}" type="presParOf" srcId="{06F210BA-A7EA-40F5-B69E-E8E7E3746629}" destId="{C676708F-B85E-4004-97B4-4F083CBE1419}" srcOrd="1" destOrd="0" presId="urn:microsoft.com/office/officeart/2005/8/layout/chevron2"/>
    <dgm:cxn modelId="{A15DE926-75D7-43BC-AEC1-CE61FFA648AA}" type="presParOf" srcId="{2252F643-1F84-4DB1-84D3-136EC5295EC9}" destId="{BD687DD2-3FF1-4BFE-BF71-4B8FBA28AE97}" srcOrd="1" destOrd="0" presId="urn:microsoft.com/office/officeart/2005/8/layout/chevron2"/>
    <dgm:cxn modelId="{E76FE347-D0FD-4450-8EA6-E57DEEFA9EBD}" type="presParOf" srcId="{2252F643-1F84-4DB1-84D3-136EC5295EC9}" destId="{E38BF8EC-1FD3-41F8-B742-C464D597F197}" srcOrd="2" destOrd="0" presId="urn:microsoft.com/office/officeart/2005/8/layout/chevron2"/>
    <dgm:cxn modelId="{54928E69-30EB-46E3-B003-E9AF28858764}" type="presParOf" srcId="{E38BF8EC-1FD3-41F8-B742-C464D597F197}" destId="{F5582A4B-0D76-4688-8DBA-7A03815FDAF0}" srcOrd="0" destOrd="0" presId="urn:microsoft.com/office/officeart/2005/8/layout/chevron2"/>
    <dgm:cxn modelId="{74D888D6-8A34-4308-8C45-7281AA3A723B}" type="presParOf" srcId="{E38BF8EC-1FD3-41F8-B742-C464D597F197}" destId="{33EA3EC1-6AED-44FC-8DDB-B501AE85ECF7}" srcOrd="1" destOrd="0" presId="urn:microsoft.com/office/officeart/2005/8/layout/chevron2"/>
    <dgm:cxn modelId="{F0D8EEFA-7B2B-424E-97D7-304F658067D7}" type="presParOf" srcId="{2252F643-1F84-4DB1-84D3-136EC5295EC9}" destId="{FD2F4D51-CE0B-42A2-8764-B0771D4155C6}" srcOrd="3" destOrd="0" presId="urn:microsoft.com/office/officeart/2005/8/layout/chevron2"/>
    <dgm:cxn modelId="{BDD852EE-8EEC-4C8D-BC5A-40222B6BDF3B}" type="presParOf" srcId="{2252F643-1F84-4DB1-84D3-136EC5295EC9}" destId="{781D203D-2B30-4F81-8A39-8203F870B7A4}" srcOrd="4" destOrd="0" presId="urn:microsoft.com/office/officeart/2005/8/layout/chevron2"/>
    <dgm:cxn modelId="{52316C2D-3FAB-4B24-8E0E-B360735B1BD9}" type="presParOf" srcId="{781D203D-2B30-4F81-8A39-8203F870B7A4}" destId="{B8CC2D22-0515-4830-B87A-CD0575D5D728}" srcOrd="0" destOrd="0" presId="urn:microsoft.com/office/officeart/2005/8/layout/chevron2"/>
    <dgm:cxn modelId="{9B6D15BA-AC85-4985-94FD-C37D697A2E8F}" type="presParOf" srcId="{781D203D-2B30-4F81-8A39-8203F870B7A4}" destId="{9F0A2232-E27B-48C6-8B9C-E30489632EF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5BEF9B0-EC3F-4732-8D78-ACEC7FC5D91A}" type="datetimeFigureOut">
              <a:rPr lang="en-NZ" smtClean="0"/>
              <a:t>9/02/2016</a:t>
            </a:fld>
            <a:endParaRPr lang="en-NZ"/>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D052AC91-B25C-42D2-8F43-D0EB248C02D0}" type="slidenum">
              <a:rPr lang="en-NZ" smtClean="0"/>
              <a:t>‹#›</a:t>
            </a:fld>
            <a:endParaRPr lang="en-NZ"/>
          </a:p>
        </p:txBody>
      </p:sp>
    </p:spTree>
    <p:extLst>
      <p:ext uri="{BB962C8B-B14F-4D97-AF65-F5344CB8AC3E}">
        <p14:creationId xmlns:p14="http://schemas.microsoft.com/office/powerpoint/2010/main" val="31564731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01BEF82-B3D6-45A4-8AED-9BCE8A079223}" type="datetimeFigureOut">
              <a:rPr lang="en-NZ" smtClean="0"/>
              <a:t>9/02/2016</a:t>
            </a:fld>
            <a:endParaRPr lang="en-NZ"/>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1455D5F-BE51-4DC9-B9FF-1D85E8C5E391}" type="slidenum">
              <a:rPr lang="en-NZ" smtClean="0"/>
              <a:t>‹#›</a:t>
            </a:fld>
            <a:endParaRPr lang="en-NZ"/>
          </a:p>
        </p:txBody>
      </p:sp>
    </p:spTree>
    <p:extLst>
      <p:ext uri="{BB962C8B-B14F-4D97-AF65-F5344CB8AC3E}">
        <p14:creationId xmlns:p14="http://schemas.microsoft.com/office/powerpoint/2010/main" val="2039979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21455D5F-BE51-4DC9-B9FF-1D85E8C5E391}" type="slidenum">
              <a:rPr lang="en-NZ" smtClean="0"/>
              <a:t>1</a:t>
            </a:fld>
            <a:endParaRPr lang="en-NZ"/>
          </a:p>
        </p:txBody>
      </p:sp>
    </p:spTree>
    <p:extLst>
      <p:ext uri="{BB962C8B-B14F-4D97-AF65-F5344CB8AC3E}">
        <p14:creationId xmlns:p14="http://schemas.microsoft.com/office/powerpoint/2010/main" val="1212625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a:r>
              <a:rPr lang="en-NZ" dirty="0" smtClean="0"/>
              <a:t>From initial notification through to tsunami impact.</a:t>
            </a:r>
          </a:p>
          <a:p>
            <a:pPr marL="685800" lvl="1"/>
            <a:r>
              <a:rPr lang="en-NZ" dirty="0" smtClean="0"/>
              <a:t>Day 1</a:t>
            </a:r>
            <a:r>
              <a:rPr lang="en-NZ" baseline="0" dirty="0" smtClean="0"/>
              <a:t> of the exercise will be based on a f</a:t>
            </a:r>
            <a:r>
              <a:rPr lang="en-NZ" dirty="0" smtClean="0"/>
              <a:t>ull scale exercise with activations of the NCMC, ECC and EOC’s around the country.</a:t>
            </a:r>
          </a:p>
          <a:p>
            <a:pPr marL="685800" lvl="1"/>
            <a:endParaRPr lang="en-NZ" dirty="0" smtClean="0"/>
          </a:p>
          <a:p>
            <a:pPr marL="685800" lvl="1"/>
            <a:r>
              <a:rPr lang="en-NZ" b="1" dirty="0" smtClean="0"/>
              <a:t>We will</a:t>
            </a:r>
            <a:r>
              <a:rPr lang="en-NZ" b="1" baseline="0" dirty="0" smtClean="0"/>
              <a:t> test</a:t>
            </a:r>
          </a:p>
          <a:p>
            <a:pPr marL="685800" lvl="1"/>
            <a:endParaRPr lang="en-NZ" b="1" baseline="0" dirty="0" smtClean="0"/>
          </a:p>
          <a:p>
            <a:pPr marL="171450" lvl="0" indent="-171450">
              <a:buFont typeface="Arial" panose="020B0604020202020204" pitchFamily="34" charset="0"/>
              <a:buChar char="•"/>
            </a:pPr>
            <a:r>
              <a:rPr lang="en-NZ" sz="1200" kern="1200" dirty="0" smtClean="0">
                <a:solidFill>
                  <a:schemeClr val="tx1"/>
                </a:solidFill>
                <a:effectLst/>
                <a:latin typeface="+mn-lt"/>
                <a:ea typeface="+mn-ea"/>
                <a:cs typeface="+mn-cs"/>
              </a:rPr>
              <a:t>National Crisis Management Centre (NCMC), Emergency Coordination Centre (ECC) and Emergency Operations Centre (EOC) activations</a:t>
            </a:r>
            <a:endParaRPr lang="en-NZ" sz="16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NZ" sz="1200" kern="1200" dirty="0" smtClean="0">
                <a:solidFill>
                  <a:schemeClr val="tx1"/>
                </a:solidFill>
                <a:effectLst/>
                <a:latin typeface="+mn-lt"/>
                <a:ea typeface="+mn-ea"/>
                <a:cs typeface="+mn-cs"/>
              </a:rPr>
              <a:t>Emergency Management Information System (EMIS)</a:t>
            </a:r>
            <a:endParaRPr lang="en-NZ" sz="16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NZ" sz="1200" kern="1200" dirty="0" smtClean="0">
                <a:solidFill>
                  <a:schemeClr val="tx1"/>
                </a:solidFill>
                <a:effectLst/>
                <a:latin typeface="+mn-lt"/>
                <a:ea typeface="+mn-ea"/>
                <a:cs typeface="+mn-cs"/>
              </a:rPr>
              <a:t>Public Information Management</a:t>
            </a:r>
            <a:endParaRPr lang="en-NZ" sz="16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NZ" sz="1200" kern="1200" dirty="0" smtClean="0">
                <a:solidFill>
                  <a:schemeClr val="tx1"/>
                </a:solidFill>
                <a:effectLst/>
                <a:latin typeface="+mn-lt"/>
                <a:ea typeface="+mn-ea"/>
                <a:cs typeface="+mn-cs"/>
              </a:rPr>
              <a:t>Evacuations</a:t>
            </a:r>
            <a:endParaRPr lang="en-NZ" sz="16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NZ" sz="1200" kern="1200" dirty="0" smtClean="0">
                <a:solidFill>
                  <a:schemeClr val="tx1"/>
                </a:solidFill>
                <a:effectLst/>
                <a:latin typeface="+mn-lt"/>
                <a:ea typeface="+mn-ea"/>
                <a:cs typeface="+mn-cs"/>
              </a:rPr>
              <a:t>National Warning System</a:t>
            </a:r>
            <a:endParaRPr lang="en-NZ" sz="16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NZ" sz="1200" kern="1200" dirty="0" smtClean="0">
                <a:solidFill>
                  <a:schemeClr val="tx1"/>
                </a:solidFill>
                <a:effectLst/>
                <a:latin typeface="+mn-lt"/>
                <a:ea typeface="+mn-ea"/>
                <a:cs typeface="+mn-cs"/>
              </a:rPr>
              <a:t>Declarations</a:t>
            </a:r>
            <a:endParaRPr lang="en-NZ" sz="16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NZ" sz="1200" kern="1200" dirty="0" smtClean="0">
                <a:solidFill>
                  <a:schemeClr val="tx1"/>
                </a:solidFill>
                <a:effectLst/>
                <a:latin typeface="+mn-lt"/>
                <a:ea typeface="+mn-ea"/>
                <a:cs typeface="+mn-cs"/>
              </a:rPr>
              <a:t>Business continuity</a:t>
            </a:r>
            <a:endParaRPr lang="en-NZ" sz="16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NZ" sz="1200" kern="1200" dirty="0" smtClean="0">
                <a:solidFill>
                  <a:schemeClr val="tx1"/>
                </a:solidFill>
                <a:effectLst/>
                <a:latin typeface="+mn-lt"/>
                <a:ea typeface="+mn-ea"/>
                <a:cs typeface="+mn-cs"/>
              </a:rPr>
              <a:t>Welfare arrangements</a:t>
            </a:r>
            <a:endParaRPr lang="en-NZ" sz="16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NZ" sz="1200" kern="1200" dirty="0" smtClean="0">
                <a:solidFill>
                  <a:schemeClr val="tx1"/>
                </a:solidFill>
                <a:effectLst/>
                <a:latin typeface="+mn-lt"/>
                <a:ea typeface="+mn-ea"/>
                <a:cs typeface="+mn-cs"/>
              </a:rPr>
              <a:t>Alerting mechanisms (optional)</a:t>
            </a:r>
            <a:endParaRPr lang="en-NZ" sz="16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NZ" sz="1200" kern="1200" dirty="0" smtClean="0">
                <a:solidFill>
                  <a:schemeClr val="tx1"/>
                </a:solidFill>
                <a:effectLst/>
                <a:latin typeface="+mn-lt"/>
                <a:ea typeface="+mn-ea"/>
                <a:cs typeface="+mn-cs"/>
              </a:rPr>
              <a:t>Rapid Impact Assessment </a:t>
            </a:r>
            <a:endParaRPr lang="en-NZ" sz="16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NZ" sz="1200" kern="1200" dirty="0" smtClean="0">
                <a:solidFill>
                  <a:schemeClr val="tx1"/>
                </a:solidFill>
                <a:effectLst/>
                <a:latin typeface="+mn-lt"/>
                <a:ea typeface="+mn-ea"/>
                <a:cs typeface="+mn-cs"/>
              </a:rPr>
              <a:t>Lifeline utilities</a:t>
            </a:r>
          </a:p>
          <a:p>
            <a:pPr marL="171450" indent="-171450">
              <a:buFont typeface="Arial" panose="020B0604020202020204" pitchFamily="34" charset="0"/>
              <a:buChar char="•"/>
            </a:pPr>
            <a:endParaRPr lang="en-NZ" sz="1200" kern="1200" baseline="0" dirty="0" smtClean="0">
              <a:solidFill>
                <a:schemeClr val="tx1"/>
              </a:solidFill>
              <a:effectLst/>
              <a:latin typeface="+mn-lt"/>
              <a:ea typeface="+mn-ea"/>
              <a:cs typeface="+mn-cs"/>
            </a:endParaRPr>
          </a:p>
          <a:p>
            <a:pPr marL="685800" lvl="1"/>
            <a:r>
              <a:rPr lang="en-NZ" dirty="0" smtClean="0"/>
              <a:t>NCMC, CDEM Groups and partner agencies together</a:t>
            </a:r>
          </a:p>
          <a:p>
            <a:pPr marL="171450" indent="-171450">
              <a:buFont typeface="Arial" panose="020B0604020202020204" pitchFamily="34" charset="0"/>
              <a:buChar char="•"/>
            </a:pPr>
            <a:endParaRPr lang="en-NZ" dirty="0"/>
          </a:p>
        </p:txBody>
      </p:sp>
      <p:sp>
        <p:nvSpPr>
          <p:cNvPr id="4" name="Slide Number Placeholder 3"/>
          <p:cNvSpPr>
            <a:spLocks noGrp="1"/>
          </p:cNvSpPr>
          <p:nvPr>
            <p:ph type="sldNum" sz="quarter" idx="10"/>
          </p:nvPr>
        </p:nvSpPr>
        <p:spPr/>
        <p:txBody>
          <a:bodyPr/>
          <a:lstStyle/>
          <a:p>
            <a:fld id="{F65A3265-95B0-4030-A696-61928EC1CED7}" type="slidenum">
              <a:rPr lang="en-NZ" smtClean="0"/>
              <a:t>10</a:t>
            </a:fld>
            <a:endParaRPr lang="en-NZ"/>
          </a:p>
        </p:txBody>
      </p:sp>
    </p:spTree>
    <p:extLst>
      <p:ext uri="{BB962C8B-B14F-4D97-AF65-F5344CB8AC3E}">
        <p14:creationId xmlns:p14="http://schemas.microsoft.com/office/powerpoint/2010/main" val="4220462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a:r>
              <a:rPr lang="en-NZ" dirty="0" smtClean="0"/>
              <a:t>Day 2</a:t>
            </a:r>
            <a:r>
              <a:rPr lang="en-NZ" baseline="0" dirty="0" smtClean="0"/>
              <a:t> of the exercise falls 2 weeks later and will allow participating agencies to test post impact aspects which may not have been fully tested in day 1 of the exercise.</a:t>
            </a:r>
          </a:p>
          <a:p>
            <a:pPr marL="685800" lvl="1"/>
            <a:endParaRPr lang="en-NZ" baseline="0" dirty="0" smtClean="0"/>
          </a:p>
          <a:p>
            <a:pPr marL="685800" lvl="1"/>
            <a:r>
              <a:rPr lang="en-NZ" baseline="0" dirty="0" smtClean="0"/>
              <a:t>Includes response elements with a welfare focus.</a:t>
            </a:r>
            <a:endParaRPr lang="en-NZ" dirty="0" smtClean="0"/>
          </a:p>
          <a:p>
            <a:pPr marL="685800" lvl="1"/>
            <a:endParaRPr lang="en-NZ" dirty="0" smtClean="0"/>
          </a:p>
          <a:p>
            <a:pPr marL="685800" lvl="1"/>
            <a:r>
              <a:rPr lang="en-NZ" dirty="0" smtClean="0"/>
              <a:t>This might include:</a:t>
            </a:r>
          </a:p>
          <a:p>
            <a:pPr marL="685800" lvl="1"/>
            <a:endParaRPr lang="en-NZ" dirty="0" smtClean="0"/>
          </a:p>
          <a:p>
            <a:pPr marL="171450" lvl="0" indent="-171450">
              <a:buFont typeface="Arial" panose="020B0604020202020204" pitchFamily="34" charset="0"/>
              <a:buChar char="•"/>
            </a:pPr>
            <a:r>
              <a:rPr lang="en-NZ" sz="1200" kern="1200" dirty="0" smtClean="0">
                <a:solidFill>
                  <a:schemeClr val="tx1"/>
                </a:solidFill>
                <a:effectLst/>
                <a:latin typeface="+mn-lt"/>
                <a:ea typeface="+mn-ea"/>
                <a:cs typeface="+mn-cs"/>
              </a:rPr>
              <a:t>Welfare arrangements</a:t>
            </a:r>
            <a:endParaRPr lang="en-NZ" sz="16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NZ" sz="1200" kern="1200" dirty="0" smtClean="0">
                <a:solidFill>
                  <a:schemeClr val="tx1"/>
                </a:solidFill>
                <a:effectLst/>
                <a:latin typeface="+mn-lt"/>
                <a:ea typeface="+mn-ea"/>
                <a:cs typeface="+mn-cs"/>
              </a:rPr>
              <a:t>Impact and needs assessments</a:t>
            </a:r>
            <a:endParaRPr lang="en-NZ" sz="16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NZ" sz="1200" kern="1200" dirty="0" smtClean="0">
                <a:solidFill>
                  <a:schemeClr val="tx1"/>
                </a:solidFill>
                <a:effectLst/>
                <a:latin typeface="+mn-lt"/>
                <a:ea typeface="+mn-ea"/>
                <a:cs typeface="+mn-cs"/>
              </a:rPr>
              <a:t>Post-impact response arrangements</a:t>
            </a:r>
            <a:endParaRPr lang="en-NZ" sz="16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NZ" sz="1200" kern="1200" dirty="0" smtClean="0">
                <a:solidFill>
                  <a:schemeClr val="tx1"/>
                </a:solidFill>
                <a:effectLst/>
                <a:latin typeface="+mn-lt"/>
                <a:ea typeface="+mn-ea"/>
                <a:cs typeface="+mn-cs"/>
              </a:rPr>
              <a:t>Community response plans (optional)</a:t>
            </a:r>
            <a:endParaRPr lang="en-NZ" sz="16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NZ" sz="1200" kern="1200" dirty="0" smtClean="0">
                <a:solidFill>
                  <a:schemeClr val="tx1"/>
                </a:solidFill>
                <a:effectLst/>
                <a:latin typeface="+mn-lt"/>
                <a:ea typeface="+mn-ea"/>
                <a:cs typeface="+mn-cs"/>
              </a:rPr>
              <a:t>Evacuations (optional)</a:t>
            </a:r>
            <a:endParaRPr lang="en-NZ" dirty="0" smtClean="0"/>
          </a:p>
          <a:p>
            <a:pPr marL="685800" lvl="1"/>
            <a:endParaRPr lang="en-NZ" dirty="0" smtClean="0"/>
          </a:p>
          <a:p>
            <a:pPr marL="685800" lvl="1"/>
            <a:r>
              <a:rPr lang="en-NZ" dirty="0" smtClean="0"/>
              <a:t>CDEM Groups will be able to use the time</a:t>
            </a:r>
            <a:r>
              <a:rPr lang="en-NZ" baseline="0" dirty="0" smtClean="0"/>
              <a:t> between Day 1 and Day 2 to ready themselves for further full scale activities or tabletop or workshops to discuss these aspects.</a:t>
            </a:r>
            <a:endParaRPr lang="en-NZ" dirty="0" smtClean="0"/>
          </a:p>
        </p:txBody>
      </p:sp>
      <p:sp>
        <p:nvSpPr>
          <p:cNvPr id="4" name="Slide Number Placeholder 3"/>
          <p:cNvSpPr>
            <a:spLocks noGrp="1"/>
          </p:cNvSpPr>
          <p:nvPr>
            <p:ph type="sldNum" sz="quarter" idx="10"/>
          </p:nvPr>
        </p:nvSpPr>
        <p:spPr/>
        <p:txBody>
          <a:bodyPr/>
          <a:lstStyle/>
          <a:p>
            <a:fld id="{F65A3265-95B0-4030-A696-61928EC1CED7}" type="slidenum">
              <a:rPr lang="en-NZ" smtClean="0"/>
              <a:t>11</a:t>
            </a:fld>
            <a:endParaRPr lang="en-NZ"/>
          </a:p>
        </p:txBody>
      </p:sp>
    </p:spTree>
    <p:extLst>
      <p:ext uri="{BB962C8B-B14F-4D97-AF65-F5344CB8AC3E}">
        <p14:creationId xmlns:p14="http://schemas.microsoft.com/office/powerpoint/2010/main" val="4220462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a:r>
              <a:rPr lang="en-NZ" dirty="0" smtClean="0"/>
              <a:t>Day 3 of the exercise will be about testing</a:t>
            </a:r>
            <a:r>
              <a:rPr lang="en-NZ" baseline="0" dirty="0" smtClean="0"/>
              <a:t> the e</a:t>
            </a:r>
            <a:r>
              <a:rPr lang="en-NZ" sz="1200" kern="1200" dirty="0" smtClean="0">
                <a:solidFill>
                  <a:schemeClr val="tx1"/>
                </a:solidFill>
                <a:effectLst/>
                <a:latin typeface="+mn-lt"/>
                <a:ea typeface="+mn-ea"/>
                <a:cs typeface="+mn-cs"/>
              </a:rPr>
              <a:t>arly elements of recovery,</a:t>
            </a:r>
            <a:r>
              <a:rPr lang="en-NZ" sz="1200" kern="1200" baseline="0" dirty="0" smtClean="0">
                <a:solidFill>
                  <a:schemeClr val="tx1"/>
                </a:solidFill>
                <a:effectLst/>
                <a:latin typeface="+mn-lt"/>
                <a:ea typeface="+mn-ea"/>
                <a:cs typeface="+mn-cs"/>
              </a:rPr>
              <a:t> including </a:t>
            </a:r>
            <a:r>
              <a:rPr lang="en-NZ" dirty="0" smtClean="0"/>
              <a:t>the transition to recovery and recovery arrangements.</a:t>
            </a:r>
            <a:r>
              <a:rPr lang="en-NZ" baseline="0" dirty="0" smtClean="0"/>
              <a:t>  </a:t>
            </a:r>
          </a:p>
          <a:p>
            <a:pPr marL="685800" lvl="1"/>
            <a:endParaRPr lang="en-NZ" baseline="0" dirty="0" smtClean="0"/>
          </a:p>
          <a:p>
            <a:pPr marL="685800" lvl="1"/>
            <a:r>
              <a:rPr lang="en-NZ" baseline="0" dirty="0" smtClean="0"/>
              <a:t>Again, the intervening 2 weeks will allow participants to work towards a workshop to discuss how they will transition from Response to Recovery.</a:t>
            </a:r>
            <a:endParaRPr lang="en-NZ" dirty="0"/>
          </a:p>
        </p:txBody>
      </p:sp>
      <p:sp>
        <p:nvSpPr>
          <p:cNvPr id="4" name="Slide Number Placeholder 3"/>
          <p:cNvSpPr>
            <a:spLocks noGrp="1"/>
          </p:cNvSpPr>
          <p:nvPr>
            <p:ph type="sldNum" sz="quarter" idx="10"/>
          </p:nvPr>
        </p:nvSpPr>
        <p:spPr/>
        <p:txBody>
          <a:bodyPr/>
          <a:lstStyle/>
          <a:p>
            <a:fld id="{F65A3265-95B0-4030-A696-61928EC1CED7}" type="slidenum">
              <a:rPr lang="en-NZ" smtClean="0"/>
              <a:t>12</a:t>
            </a:fld>
            <a:endParaRPr lang="en-NZ"/>
          </a:p>
        </p:txBody>
      </p:sp>
    </p:spTree>
    <p:extLst>
      <p:ext uri="{BB962C8B-B14F-4D97-AF65-F5344CB8AC3E}">
        <p14:creationId xmlns:p14="http://schemas.microsoft.com/office/powerpoint/2010/main" val="4220462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Agencies wishing to participate in the exercise must consider their level of commitment to the exercise and communicate this with the Exercise Planning Team.</a:t>
            </a:r>
          </a:p>
          <a:p>
            <a:r>
              <a:rPr lang="en-NZ" sz="1200" kern="1200" dirty="0" smtClean="0">
                <a:solidFill>
                  <a:schemeClr val="tx1"/>
                </a:solidFill>
                <a:effectLst/>
                <a:latin typeface="+mn-lt"/>
                <a:ea typeface="+mn-ea"/>
                <a:cs typeface="+mn-cs"/>
              </a:rPr>
              <a:t>The table outlines the four broad levels of participation for Exercise </a:t>
            </a:r>
            <a:r>
              <a:rPr lang="en-NZ" sz="1200" kern="1200" dirty="0" err="1" smtClean="0">
                <a:solidFill>
                  <a:schemeClr val="tx1"/>
                </a:solidFill>
                <a:effectLst/>
                <a:latin typeface="+mn-lt"/>
                <a:ea typeface="+mn-ea"/>
                <a:cs typeface="+mn-cs"/>
              </a:rPr>
              <a:t>Tangaroa</a:t>
            </a:r>
            <a:r>
              <a:rPr lang="en-NZ" sz="1200" kern="1200" dirty="0" smtClean="0">
                <a:solidFill>
                  <a:schemeClr val="tx1"/>
                </a:solidFill>
                <a:effectLst/>
                <a:latin typeface="+mn-lt"/>
                <a:ea typeface="+mn-ea"/>
                <a:cs typeface="+mn-cs"/>
              </a:rPr>
              <a:t>.  </a:t>
            </a:r>
          </a:p>
          <a:p>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It is vital that all agencies inform the Exercise </a:t>
            </a:r>
            <a:r>
              <a:rPr lang="en-NZ" sz="1200" kern="1200" dirty="0" err="1" smtClean="0">
                <a:solidFill>
                  <a:schemeClr val="tx1"/>
                </a:solidFill>
                <a:effectLst/>
                <a:latin typeface="+mn-lt"/>
                <a:ea typeface="+mn-ea"/>
                <a:cs typeface="+mn-cs"/>
              </a:rPr>
              <a:t>Tangaroa</a:t>
            </a:r>
            <a:r>
              <a:rPr lang="en-NZ" sz="1200" kern="1200" dirty="0" smtClean="0">
                <a:solidFill>
                  <a:schemeClr val="tx1"/>
                </a:solidFill>
                <a:effectLst/>
                <a:latin typeface="+mn-lt"/>
                <a:ea typeface="+mn-ea"/>
                <a:cs typeface="+mn-cs"/>
              </a:rPr>
              <a:t> Planning Team of their expected level of participation. This will allow the exercise planning team to give those who participate in the exercise an accurate list of contact details, with Exercise Control substituting for any agency that is not taking part.</a:t>
            </a:r>
          </a:p>
          <a:p>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A detailed participation form will be distributed to all agencies in February 2016</a:t>
            </a:r>
            <a:r>
              <a:rPr lang="en-NZ" sz="1200" kern="1200" baseline="0" dirty="0" smtClean="0">
                <a:solidFill>
                  <a:schemeClr val="tx1"/>
                </a:solidFill>
                <a:effectLst/>
                <a:latin typeface="+mn-lt"/>
                <a:ea typeface="+mn-ea"/>
                <a:cs typeface="+mn-cs"/>
              </a:rPr>
              <a:t> with responses required no later than 30 April 2016.</a:t>
            </a:r>
            <a:r>
              <a:rPr lang="en-NZ" sz="1200" kern="1200" dirty="0" smtClean="0">
                <a:solidFill>
                  <a:schemeClr val="tx1"/>
                </a:solidFill>
                <a:effectLst/>
                <a:latin typeface="+mn-lt"/>
                <a:ea typeface="+mn-ea"/>
                <a:cs typeface="+mn-cs"/>
              </a:rPr>
              <a:t> </a:t>
            </a:r>
          </a:p>
          <a:p>
            <a:endParaRPr lang="en-NZ" sz="120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21455D5F-BE51-4DC9-B9FF-1D85E8C5E391}" type="slidenum">
              <a:rPr lang="en-NZ" smtClean="0"/>
              <a:t>13</a:t>
            </a:fld>
            <a:endParaRPr lang="en-NZ"/>
          </a:p>
        </p:txBody>
      </p:sp>
    </p:spTree>
    <p:extLst>
      <p:ext uri="{BB962C8B-B14F-4D97-AF65-F5344CB8AC3E}">
        <p14:creationId xmlns:p14="http://schemas.microsoft.com/office/powerpoint/2010/main" val="1944311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baseline="0" dirty="0" smtClean="0"/>
              <a:t>PG – </a:t>
            </a:r>
            <a:r>
              <a:rPr lang="en-NZ" sz="1200" dirty="0" smtClean="0"/>
              <a:t>Primarily responsible for exercise design, conduct and evaluation.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NZ"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NZ" baseline="0" dirty="0" smtClean="0"/>
              <a:t>SG – </a:t>
            </a:r>
            <a:r>
              <a:rPr lang="en-NZ" sz="1200" dirty="0" smtClean="0"/>
              <a:t>Primarily responsible for assisting the Planning Group with the communication and implementation of exercise plan within and across agencies.</a:t>
            </a:r>
          </a:p>
          <a:p>
            <a:endParaRPr lang="en-NZ"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NZ" dirty="0" smtClean="0"/>
              <a:t>GG – </a:t>
            </a:r>
            <a:r>
              <a:rPr lang="en-NZ" sz="1200" dirty="0" smtClean="0"/>
              <a:t>The Governance Group will act as a “board” for the exercise to ensure it is well run and well governed so that its value can maximised.</a:t>
            </a:r>
          </a:p>
          <a:p>
            <a:r>
              <a:rPr lang="en-NZ" baseline="0" dirty="0" smtClean="0"/>
              <a:t>Made up of reps from each of the 16 CDEM Groups.</a:t>
            </a:r>
          </a:p>
          <a:p>
            <a:endParaRPr lang="en-NZ" baseline="0" dirty="0" smtClean="0"/>
          </a:p>
          <a:p>
            <a:r>
              <a:rPr lang="en-NZ" baseline="0" dirty="0" smtClean="0"/>
              <a:t>All groups have met – and an ongoing regular meeting schedule for all has been planned.</a:t>
            </a:r>
          </a:p>
          <a:p>
            <a:endParaRPr lang="en-NZ" dirty="0"/>
          </a:p>
        </p:txBody>
      </p:sp>
      <p:sp>
        <p:nvSpPr>
          <p:cNvPr id="4" name="Slide Number Placeholder 3"/>
          <p:cNvSpPr>
            <a:spLocks noGrp="1"/>
          </p:cNvSpPr>
          <p:nvPr>
            <p:ph type="sldNum" sz="quarter" idx="10"/>
          </p:nvPr>
        </p:nvSpPr>
        <p:spPr/>
        <p:txBody>
          <a:bodyPr/>
          <a:lstStyle/>
          <a:p>
            <a:fld id="{F65A3265-95B0-4030-A696-61928EC1CED7}" type="slidenum">
              <a:rPr lang="en-NZ" smtClean="0"/>
              <a:t>14</a:t>
            </a:fld>
            <a:endParaRPr lang="en-NZ"/>
          </a:p>
        </p:txBody>
      </p:sp>
    </p:spTree>
    <p:extLst>
      <p:ext uri="{BB962C8B-B14F-4D97-AF65-F5344CB8AC3E}">
        <p14:creationId xmlns:p14="http://schemas.microsoft.com/office/powerpoint/2010/main" val="3586727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The Exercise Coordinators will issue regular newsletters to give exercise participants</a:t>
            </a:r>
            <a:r>
              <a:rPr lang="en-NZ" baseline="0" dirty="0" smtClean="0"/>
              <a:t> an update on exercise preparations and updates on tsunami work across the country.</a:t>
            </a:r>
          </a:p>
          <a:p>
            <a:endParaRPr lang="en-NZ" baseline="0" dirty="0" smtClean="0"/>
          </a:p>
          <a:p>
            <a:r>
              <a:rPr lang="en-NZ" baseline="0" dirty="0" smtClean="0"/>
              <a:t>Next newsletter due out in February 2016.</a:t>
            </a:r>
          </a:p>
          <a:p>
            <a:endParaRPr lang="en-NZ" baseline="0" dirty="0" smtClean="0"/>
          </a:p>
        </p:txBody>
      </p:sp>
      <p:sp>
        <p:nvSpPr>
          <p:cNvPr id="4" name="Slide Number Placeholder 3"/>
          <p:cNvSpPr>
            <a:spLocks noGrp="1"/>
          </p:cNvSpPr>
          <p:nvPr>
            <p:ph type="sldNum" sz="quarter" idx="10"/>
          </p:nvPr>
        </p:nvSpPr>
        <p:spPr/>
        <p:txBody>
          <a:bodyPr/>
          <a:lstStyle/>
          <a:p>
            <a:fld id="{F65A3265-95B0-4030-A696-61928EC1CED7}" type="slidenum">
              <a:rPr lang="en-NZ" smtClean="0"/>
              <a:t>15</a:t>
            </a:fld>
            <a:endParaRPr lang="en-NZ"/>
          </a:p>
        </p:txBody>
      </p:sp>
    </p:spTree>
    <p:extLst>
      <p:ext uri="{BB962C8B-B14F-4D97-AF65-F5344CB8AC3E}">
        <p14:creationId xmlns:p14="http://schemas.microsoft.com/office/powerpoint/2010/main" val="35867278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aseline="0" dirty="0" smtClean="0"/>
              <a:t>An Exercise Tangaroa page has been created on the MCDEM website – keep an eye out for key exercise documents here.</a:t>
            </a:r>
          </a:p>
          <a:p>
            <a:pPr marL="0" indent="0">
              <a:buFont typeface="Arial" panose="020B0604020202020204" pitchFamily="34" charset="0"/>
              <a:buNone/>
            </a:pPr>
            <a:endParaRPr lang="en-NZ" baseline="0" dirty="0" smtClean="0"/>
          </a:p>
          <a:p>
            <a:pPr marL="171450" indent="-171450">
              <a:buFont typeface="Arial" panose="020B0604020202020204" pitchFamily="34" charset="0"/>
              <a:buChar char="•"/>
            </a:pPr>
            <a:r>
              <a:rPr lang="en-NZ" baseline="0" dirty="0" smtClean="0"/>
              <a:t>GNS Science have been commissioned to develop a detailed scenario </a:t>
            </a:r>
          </a:p>
          <a:p>
            <a:pPr marL="171450" indent="-171450">
              <a:buFont typeface="Arial" panose="020B0604020202020204" pitchFamily="34" charset="0"/>
              <a:buChar char="•"/>
            </a:pPr>
            <a:r>
              <a:rPr lang="en-NZ" baseline="0" dirty="0" smtClean="0"/>
              <a:t>The Coordinating Instruction will be issued in early February</a:t>
            </a:r>
          </a:p>
          <a:p>
            <a:pPr marL="171450" indent="-171450">
              <a:buFont typeface="Arial" panose="020B0604020202020204" pitchFamily="34" charset="0"/>
              <a:buChar char="•"/>
            </a:pPr>
            <a:r>
              <a:rPr lang="en-NZ" baseline="0" dirty="0" smtClean="0"/>
              <a:t>A national exercise writers/planners workshop will be held in late February (nominations for CDEM Group reps close in late January) – the GNS Report will be a major input into this discussion</a:t>
            </a:r>
          </a:p>
          <a:p>
            <a:pPr marL="171450" indent="-171450">
              <a:buFont typeface="Arial" panose="020B0604020202020204" pitchFamily="34" charset="0"/>
              <a:buChar char="•"/>
            </a:pPr>
            <a:r>
              <a:rPr lang="en-NZ" baseline="0" dirty="0" smtClean="0"/>
              <a:t>Work is underway on the Exercise Evaluation and Communications plans – likely to be issued in February</a:t>
            </a:r>
            <a:endParaRPr lang="en-NZ" dirty="0"/>
          </a:p>
        </p:txBody>
      </p:sp>
      <p:sp>
        <p:nvSpPr>
          <p:cNvPr id="4" name="Slide Number Placeholder 3"/>
          <p:cNvSpPr>
            <a:spLocks noGrp="1"/>
          </p:cNvSpPr>
          <p:nvPr>
            <p:ph type="sldNum" sz="quarter" idx="10"/>
          </p:nvPr>
        </p:nvSpPr>
        <p:spPr/>
        <p:txBody>
          <a:bodyPr/>
          <a:lstStyle/>
          <a:p>
            <a:fld id="{F65A3265-95B0-4030-A696-61928EC1CED7}" type="slidenum">
              <a:rPr lang="en-NZ" smtClean="0"/>
              <a:t>16</a:t>
            </a:fld>
            <a:endParaRPr lang="en-NZ"/>
          </a:p>
        </p:txBody>
      </p:sp>
    </p:spTree>
    <p:extLst>
      <p:ext uri="{BB962C8B-B14F-4D97-AF65-F5344CB8AC3E}">
        <p14:creationId xmlns:p14="http://schemas.microsoft.com/office/powerpoint/2010/main" val="3586727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21455D5F-BE51-4DC9-B9FF-1D85E8C5E391}" type="slidenum">
              <a:rPr lang="en-NZ" smtClean="0"/>
              <a:t>17</a:t>
            </a:fld>
            <a:endParaRPr lang="en-NZ"/>
          </a:p>
        </p:txBody>
      </p:sp>
    </p:spTree>
    <p:extLst>
      <p:ext uri="{BB962C8B-B14F-4D97-AF65-F5344CB8AC3E}">
        <p14:creationId xmlns:p14="http://schemas.microsoft.com/office/powerpoint/2010/main" val="3669583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dirty="0" smtClean="0"/>
              <a:t>Tier 4 national level exercise – all 16 CDEM Groups involved and impacted by the scenario</a:t>
            </a:r>
            <a:r>
              <a:rPr lang="en-NZ" baseline="0" dirty="0" smtClean="0"/>
              <a:t> of a regional source tsunami. </a:t>
            </a:r>
            <a:r>
              <a:rPr lang="en-NZ" sz="1200" kern="1200" dirty="0" smtClean="0">
                <a:solidFill>
                  <a:schemeClr val="tx1"/>
                </a:solidFill>
                <a:effectLst/>
                <a:latin typeface="+mn-lt"/>
                <a:ea typeface="+mn-ea"/>
                <a:cs typeface="+mn-cs"/>
              </a:rPr>
              <a:t>A Tier 4 exercise, involving all of New Zealand, has not occurred since Exercise Tangaroa in 2010 (</a:t>
            </a:r>
            <a:r>
              <a:rPr lang="en-NZ" sz="1200" kern="1200" dirty="0" err="1" smtClean="0">
                <a:solidFill>
                  <a:schemeClr val="tx1"/>
                </a:solidFill>
                <a:effectLst/>
                <a:latin typeface="+mn-lt"/>
                <a:ea typeface="+mn-ea"/>
                <a:cs typeface="+mn-cs"/>
              </a:rPr>
              <a:t>ShakeOut</a:t>
            </a:r>
            <a:r>
              <a:rPr lang="en-NZ" sz="1200" kern="1200" baseline="0" dirty="0" smtClean="0">
                <a:solidFill>
                  <a:schemeClr val="tx1"/>
                </a:solidFill>
                <a:effectLst/>
                <a:latin typeface="+mn-lt"/>
                <a:ea typeface="+mn-ea"/>
                <a:cs typeface="+mn-cs"/>
              </a:rPr>
              <a:t> has since been renamed as a public education campaign more than an exercise). </a:t>
            </a:r>
            <a:r>
              <a:rPr lang="en-NZ" sz="1200" kern="1200" dirty="0" smtClean="0">
                <a:solidFill>
                  <a:schemeClr val="tx1"/>
                </a:solidFill>
                <a:effectLst/>
                <a:latin typeface="+mn-lt"/>
                <a:ea typeface="+mn-ea"/>
                <a:cs typeface="+mn-cs"/>
              </a:rPr>
              <a:t>Since 2010, there has been staff turnover at all levels of the CDEM structure, and implementation of new procedures and systems (such as EMIS). A Tier 4 exercise in 2016 would allow for new or updated procedures and systems to be tested, and provide an opportunity to review recommendations and lessons to be identified from previous exercises.</a:t>
            </a:r>
            <a:endParaRPr lang="en-NZ" dirty="0" smtClean="0"/>
          </a:p>
          <a:p>
            <a:endParaRPr lang="en-NZ" baseline="0" dirty="0" smtClean="0"/>
          </a:p>
          <a:p>
            <a:r>
              <a:rPr lang="en-NZ" baseline="0" dirty="0" smtClean="0"/>
              <a:t>Name means God of the Sea </a:t>
            </a:r>
          </a:p>
          <a:p>
            <a:endParaRPr lang="en-NZ" baseline="0" dirty="0" smtClean="0"/>
          </a:p>
          <a:p>
            <a:r>
              <a:rPr lang="en-NZ" baseline="0" dirty="0" smtClean="0"/>
              <a:t>The main difference between this exercise and 2010, will be that this one will test the post-impact phase – as shown in the updated logo, demonstrating land inundation.</a:t>
            </a:r>
            <a:endParaRPr lang="en-NZ" dirty="0" smtClean="0"/>
          </a:p>
        </p:txBody>
      </p:sp>
      <p:sp>
        <p:nvSpPr>
          <p:cNvPr id="4" name="Slide Number Placeholder 3"/>
          <p:cNvSpPr>
            <a:spLocks noGrp="1"/>
          </p:cNvSpPr>
          <p:nvPr>
            <p:ph type="sldNum" sz="quarter" idx="10"/>
          </p:nvPr>
        </p:nvSpPr>
        <p:spPr/>
        <p:txBody>
          <a:bodyPr/>
          <a:lstStyle/>
          <a:p>
            <a:fld id="{F65A3265-95B0-4030-A696-61928EC1CED7}" type="slidenum">
              <a:rPr lang="en-NZ" smtClean="0"/>
              <a:t>2</a:t>
            </a:fld>
            <a:endParaRPr lang="en-NZ"/>
          </a:p>
        </p:txBody>
      </p:sp>
    </p:spTree>
    <p:extLst>
      <p:ext uri="{BB962C8B-B14F-4D97-AF65-F5344CB8AC3E}">
        <p14:creationId xmlns:p14="http://schemas.microsoft.com/office/powerpoint/2010/main" val="78850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21455D5F-BE51-4DC9-B9FF-1D85E8C5E391}" type="slidenum">
              <a:rPr lang="en-NZ" smtClean="0"/>
              <a:t>3</a:t>
            </a:fld>
            <a:endParaRPr lang="en-NZ"/>
          </a:p>
        </p:txBody>
      </p:sp>
    </p:spTree>
    <p:extLst>
      <p:ext uri="{BB962C8B-B14F-4D97-AF65-F5344CB8AC3E}">
        <p14:creationId xmlns:p14="http://schemas.microsoft.com/office/powerpoint/2010/main" val="4289240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The broad objectives cover areas such as leading and supporting a coordinated interagency response; initiating the transition from response to recovery; managing information and delivering effective public information;</a:t>
            </a:r>
            <a:r>
              <a:rPr lang="en-NZ" baseline="0" dirty="0" smtClean="0"/>
              <a:t> and business continuity.</a:t>
            </a:r>
          </a:p>
          <a:p>
            <a:r>
              <a:rPr lang="en-NZ" baseline="0" dirty="0" smtClean="0"/>
              <a:t>These have also been narrowed down into measurable </a:t>
            </a:r>
            <a:r>
              <a:rPr lang="en-NZ" baseline="0" dirty="0" err="1" smtClean="0"/>
              <a:t>KPIs</a:t>
            </a:r>
            <a:r>
              <a:rPr lang="en-NZ" baseline="0" dirty="0" smtClean="0"/>
              <a:t>.</a:t>
            </a:r>
            <a:endParaRPr lang="en-NZ" dirty="0"/>
          </a:p>
        </p:txBody>
      </p:sp>
      <p:sp>
        <p:nvSpPr>
          <p:cNvPr id="4" name="Slide Number Placeholder 3"/>
          <p:cNvSpPr>
            <a:spLocks noGrp="1"/>
          </p:cNvSpPr>
          <p:nvPr>
            <p:ph type="sldNum" sz="quarter" idx="10"/>
          </p:nvPr>
        </p:nvSpPr>
        <p:spPr/>
        <p:txBody>
          <a:bodyPr/>
          <a:lstStyle/>
          <a:p>
            <a:fld id="{21455D5F-BE51-4DC9-B9FF-1D85E8C5E391}" type="slidenum">
              <a:rPr lang="en-NZ" smtClean="0"/>
              <a:t>4</a:t>
            </a:fld>
            <a:endParaRPr lang="en-NZ"/>
          </a:p>
        </p:txBody>
      </p:sp>
    </p:spTree>
    <p:extLst>
      <p:ext uri="{BB962C8B-B14F-4D97-AF65-F5344CB8AC3E}">
        <p14:creationId xmlns:p14="http://schemas.microsoft.com/office/powerpoint/2010/main" val="4289240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The broad objectives cover areas such as leading and supporting a coordinated interagency response; initiating the transition from response to recovery; managing information and delivering effective public information;</a:t>
            </a:r>
            <a:r>
              <a:rPr lang="en-NZ" baseline="0" dirty="0" smtClean="0"/>
              <a:t> and business continuity.</a:t>
            </a:r>
          </a:p>
          <a:p>
            <a:r>
              <a:rPr lang="en-NZ" baseline="0" dirty="0" smtClean="0"/>
              <a:t>These have also been narrowed down into measurable </a:t>
            </a:r>
            <a:r>
              <a:rPr lang="en-NZ" baseline="0" dirty="0" err="1" smtClean="0"/>
              <a:t>KPIs</a:t>
            </a:r>
            <a:r>
              <a:rPr lang="en-NZ" baseline="0" dirty="0" smtClean="0"/>
              <a:t>.</a:t>
            </a:r>
            <a:endParaRPr lang="en-NZ" dirty="0"/>
          </a:p>
        </p:txBody>
      </p:sp>
      <p:sp>
        <p:nvSpPr>
          <p:cNvPr id="4" name="Slide Number Placeholder 3"/>
          <p:cNvSpPr>
            <a:spLocks noGrp="1"/>
          </p:cNvSpPr>
          <p:nvPr>
            <p:ph type="sldNum" sz="quarter" idx="10"/>
          </p:nvPr>
        </p:nvSpPr>
        <p:spPr/>
        <p:txBody>
          <a:bodyPr/>
          <a:lstStyle/>
          <a:p>
            <a:fld id="{21455D5F-BE51-4DC9-B9FF-1D85E8C5E391}" type="slidenum">
              <a:rPr lang="en-NZ" smtClean="0"/>
              <a:t>5</a:t>
            </a:fld>
            <a:endParaRPr lang="en-NZ"/>
          </a:p>
        </p:txBody>
      </p:sp>
    </p:spTree>
    <p:extLst>
      <p:ext uri="{BB962C8B-B14F-4D97-AF65-F5344CB8AC3E}">
        <p14:creationId xmlns:p14="http://schemas.microsoft.com/office/powerpoint/2010/main" val="4289240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The broad objectives cover areas such as leading and supporting a coordinated interagency response; initiating the transition from response to recovery; managing information and delivering effective public information;</a:t>
            </a:r>
            <a:r>
              <a:rPr lang="en-NZ" baseline="0" dirty="0" smtClean="0"/>
              <a:t> and business continuity.</a:t>
            </a:r>
          </a:p>
          <a:p>
            <a:r>
              <a:rPr lang="en-NZ" baseline="0" dirty="0" smtClean="0"/>
              <a:t>These have also been narrowed down into measurable </a:t>
            </a:r>
            <a:r>
              <a:rPr lang="en-NZ" baseline="0" dirty="0" err="1" smtClean="0"/>
              <a:t>KPIs</a:t>
            </a:r>
            <a:r>
              <a:rPr lang="en-NZ" baseline="0" dirty="0" smtClean="0"/>
              <a:t>.</a:t>
            </a:r>
            <a:endParaRPr lang="en-NZ" dirty="0"/>
          </a:p>
        </p:txBody>
      </p:sp>
      <p:sp>
        <p:nvSpPr>
          <p:cNvPr id="4" name="Slide Number Placeholder 3"/>
          <p:cNvSpPr>
            <a:spLocks noGrp="1"/>
          </p:cNvSpPr>
          <p:nvPr>
            <p:ph type="sldNum" sz="quarter" idx="10"/>
          </p:nvPr>
        </p:nvSpPr>
        <p:spPr/>
        <p:txBody>
          <a:bodyPr/>
          <a:lstStyle/>
          <a:p>
            <a:fld id="{21455D5F-BE51-4DC9-B9FF-1D85E8C5E391}" type="slidenum">
              <a:rPr lang="en-NZ" smtClean="0"/>
              <a:t>6</a:t>
            </a:fld>
            <a:endParaRPr lang="en-NZ"/>
          </a:p>
        </p:txBody>
      </p:sp>
    </p:spTree>
    <p:extLst>
      <p:ext uri="{BB962C8B-B14F-4D97-AF65-F5344CB8AC3E}">
        <p14:creationId xmlns:p14="http://schemas.microsoft.com/office/powerpoint/2010/main" val="4289240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smtClean="0"/>
          </a:p>
        </p:txBody>
      </p:sp>
      <p:sp>
        <p:nvSpPr>
          <p:cNvPr id="4" name="Slide Number Placeholder 3"/>
          <p:cNvSpPr>
            <a:spLocks noGrp="1"/>
          </p:cNvSpPr>
          <p:nvPr>
            <p:ph type="sldNum" sz="quarter" idx="10"/>
          </p:nvPr>
        </p:nvSpPr>
        <p:spPr/>
        <p:txBody>
          <a:bodyPr/>
          <a:lstStyle/>
          <a:p>
            <a:fld id="{F65A3265-95B0-4030-A696-61928EC1CED7}" type="slidenum">
              <a:rPr lang="en-NZ" smtClean="0"/>
              <a:t>7</a:t>
            </a:fld>
            <a:endParaRPr lang="en-NZ"/>
          </a:p>
        </p:txBody>
      </p:sp>
    </p:spTree>
    <p:extLst>
      <p:ext uri="{BB962C8B-B14F-4D97-AF65-F5344CB8AC3E}">
        <p14:creationId xmlns:p14="http://schemas.microsoft.com/office/powerpoint/2010/main" val="78850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Regional source scenario agreed </a:t>
            </a:r>
            <a:r>
              <a:rPr lang="en-NZ" baseline="0" dirty="0" smtClean="0"/>
              <a:t> - some warning time for most of the country but not a lot.  Final location to be determined with GNS. GNS are currently working on a detailed scenario and preparing a report that will outline the expected impacts from this scenario on coastal New Zealand.  This will be made available to CDEM Group exercise writers/planners in late February 2016.</a:t>
            </a:r>
            <a:endParaRPr lang="en-NZ" dirty="0"/>
          </a:p>
        </p:txBody>
      </p:sp>
      <p:sp>
        <p:nvSpPr>
          <p:cNvPr id="4" name="Slide Number Placeholder 3"/>
          <p:cNvSpPr>
            <a:spLocks noGrp="1"/>
          </p:cNvSpPr>
          <p:nvPr>
            <p:ph type="sldNum" sz="quarter" idx="10"/>
          </p:nvPr>
        </p:nvSpPr>
        <p:spPr/>
        <p:txBody>
          <a:bodyPr/>
          <a:lstStyle/>
          <a:p>
            <a:fld id="{21455D5F-BE51-4DC9-B9FF-1D85E8C5E391}" type="slidenum">
              <a:rPr lang="en-NZ" smtClean="0"/>
              <a:t>8</a:t>
            </a:fld>
            <a:endParaRPr lang="en-NZ"/>
          </a:p>
        </p:txBody>
      </p:sp>
    </p:spTree>
    <p:extLst>
      <p:ext uri="{BB962C8B-B14F-4D97-AF65-F5344CB8AC3E}">
        <p14:creationId xmlns:p14="http://schemas.microsoft.com/office/powerpoint/2010/main" val="1688141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smtClean="0"/>
          </a:p>
        </p:txBody>
      </p:sp>
      <p:sp>
        <p:nvSpPr>
          <p:cNvPr id="4" name="Slide Number Placeholder 3"/>
          <p:cNvSpPr>
            <a:spLocks noGrp="1"/>
          </p:cNvSpPr>
          <p:nvPr>
            <p:ph type="sldNum" sz="quarter" idx="10"/>
          </p:nvPr>
        </p:nvSpPr>
        <p:spPr/>
        <p:txBody>
          <a:bodyPr/>
          <a:lstStyle/>
          <a:p>
            <a:fld id="{F65A3265-95B0-4030-A696-61928EC1CED7}" type="slidenum">
              <a:rPr lang="en-NZ" smtClean="0"/>
              <a:t>9</a:t>
            </a:fld>
            <a:endParaRPr lang="en-NZ"/>
          </a:p>
        </p:txBody>
      </p:sp>
    </p:spTree>
    <p:extLst>
      <p:ext uri="{BB962C8B-B14F-4D97-AF65-F5344CB8AC3E}">
        <p14:creationId xmlns:p14="http://schemas.microsoft.com/office/powerpoint/2010/main" val="78850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C27E227B-5D7E-401B-9917-40627EFA186F}" type="datetimeFigureOut">
              <a:rPr lang="en-NZ" smtClean="0"/>
              <a:t>9/02/2016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7199F1C-120D-49AC-AAA7-CC17B70EE635}" type="slidenum">
              <a:rPr lang="en-NZ" smtClean="0"/>
              <a:t>‹#›</a:t>
            </a:fld>
            <a:endParaRPr lang="en-NZ"/>
          </a:p>
        </p:txBody>
      </p:sp>
    </p:spTree>
    <p:extLst>
      <p:ext uri="{BB962C8B-B14F-4D97-AF65-F5344CB8AC3E}">
        <p14:creationId xmlns:p14="http://schemas.microsoft.com/office/powerpoint/2010/main" val="2716901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C27E227B-5D7E-401B-9917-40627EFA186F}" type="datetimeFigureOut">
              <a:rPr lang="en-NZ" smtClean="0"/>
              <a:t>9/02/2016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7199F1C-120D-49AC-AAA7-CC17B70EE635}" type="slidenum">
              <a:rPr lang="en-NZ" smtClean="0"/>
              <a:t>‹#›</a:t>
            </a:fld>
            <a:endParaRPr lang="en-NZ"/>
          </a:p>
        </p:txBody>
      </p:sp>
    </p:spTree>
    <p:extLst>
      <p:ext uri="{BB962C8B-B14F-4D97-AF65-F5344CB8AC3E}">
        <p14:creationId xmlns:p14="http://schemas.microsoft.com/office/powerpoint/2010/main" val="2250202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C27E227B-5D7E-401B-9917-40627EFA186F}" type="datetimeFigureOut">
              <a:rPr lang="en-NZ" smtClean="0"/>
              <a:t>9/02/2016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7199F1C-120D-49AC-AAA7-CC17B70EE635}" type="slidenum">
              <a:rPr lang="en-NZ" smtClean="0"/>
              <a:t>‹#›</a:t>
            </a:fld>
            <a:endParaRPr lang="en-NZ"/>
          </a:p>
        </p:txBody>
      </p:sp>
    </p:spTree>
    <p:extLst>
      <p:ext uri="{BB962C8B-B14F-4D97-AF65-F5344CB8AC3E}">
        <p14:creationId xmlns:p14="http://schemas.microsoft.com/office/powerpoint/2010/main" val="866778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C27E227B-5D7E-401B-9917-40627EFA186F}" type="datetimeFigureOut">
              <a:rPr lang="en-NZ" smtClean="0"/>
              <a:t>9/02/2016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7199F1C-120D-49AC-AAA7-CC17B70EE635}" type="slidenum">
              <a:rPr lang="en-NZ" smtClean="0"/>
              <a:t>‹#›</a:t>
            </a:fld>
            <a:endParaRPr lang="en-NZ"/>
          </a:p>
        </p:txBody>
      </p:sp>
    </p:spTree>
    <p:extLst>
      <p:ext uri="{BB962C8B-B14F-4D97-AF65-F5344CB8AC3E}">
        <p14:creationId xmlns:p14="http://schemas.microsoft.com/office/powerpoint/2010/main" val="4068939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7E227B-5D7E-401B-9917-40627EFA186F}" type="datetimeFigureOut">
              <a:rPr lang="en-NZ" smtClean="0"/>
              <a:t>9/02/2016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7199F1C-120D-49AC-AAA7-CC17B70EE635}" type="slidenum">
              <a:rPr lang="en-NZ" smtClean="0"/>
              <a:t>‹#›</a:t>
            </a:fld>
            <a:endParaRPr lang="en-NZ"/>
          </a:p>
        </p:txBody>
      </p:sp>
    </p:spTree>
    <p:extLst>
      <p:ext uri="{BB962C8B-B14F-4D97-AF65-F5344CB8AC3E}">
        <p14:creationId xmlns:p14="http://schemas.microsoft.com/office/powerpoint/2010/main" val="284316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C27E227B-5D7E-401B-9917-40627EFA186F}" type="datetimeFigureOut">
              <a:rPr lang="en-NZ" smtClean="0"/>
              <a:t>9/02/2016</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E7199F1C-120D-49AC-AAA7-CC17B70EE635}" type="slidenum">
              <a:rPr lang="en-NZ" smtClean="0"/>
              <a:t>‹#›</a:t>
            </a:fld>
            <a:endParaRPr lang="en-NZ"/>
          </a:p>
        </p:txBody>
      </p:sp>
    </p:spTree>
    <p:extLst>
      <p:ext uri="{BB962C8B-B14F-4D97-AF65-F5344CB8AC3E}">
        <p14:creationId xmlns:p14="http://schemas.microsoft.com/office/powerpoint/2010/main" val="831319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C27E227B-5D7E-401B-9917-40627EFA186F}" type="datetimeFigureOut">
              <a:rPr lang="en-NZ" smtClean="0"/>
              <a:t>9/02/2016</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E7199F1C-120D-49AC-AAA7-CC17B70EE635}" type="slidenum">
              <a:rPr lang="en-NZ" smtClean="0"/>
              <a:t>‹#›</a:t>
            </a:fld>
            <a:endParaRPr lang="en-NZ"/>
          </a:p>
        </p:txBody>
      </p:sp>
    </p:spTree>
    <p:extLst>
      <p:ext uri="{BB962C8B-B14F-4D97-AF65-F5344CB8AC3E}">
        <p14:creationId xmlns:p14="http://schemas.microsoft.com/office/powerpoint/2010/main" val="874627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C27E227B-5D7E-401B-9917-40627EFA186F}" type="datetimeFigureOut">
              <a:rPr lang="en-NZ" smtClean="0"/>
              <a:t>9/02/2016</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E7199F1C-120D-49AC-AAA7-CC17B70EE635}" type="slidenum">
              <a:rPr lang="en-NZ" smtClean="0"/>
              <a:t>‹#›</a:t>
            </a:fld>
            <a:endParaRPr lang="en-NZ"/>
          </a:p>
        </p:txBody>
      </p:sp>
    </p:spTree>
    <p:extLst>
      <p:ext uri="{BB962C8B-B14F-4D97-AF65-F5344CB8AC3E}">
        <p14:creationId xmlns:p14="http://schemas.microsoft.com/office/powerpoint/2010/main" val="1278097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E227B-5D7E-401B-9917-40627EFA186F}" type="datetimeFigureOut">
              <a:rPr lang="en-NZ" smtClean="0"/>
              <a:t>9/02/2016</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E7199F1C-120D-49AC-AAA7-CC17B70EE635}" type="slidenum">
              <a:rPr lang="en-NZ" smtClean="0"/>
              <a:t>‹#›</a:t>
            </a:fld>
            <a:endParaRPr lang="en-NZ"/>
          </a:p>
        </p:txBody>
      </p:sp>
    </p:spTree>
    <p:extLst>
      <p:ext uri="{BB962C8B-B14F-4D97-AF65-F5344CB8AC3E}">
        <p14:creationId xmlns:p14="http://schemas.microsoft.com/office/powerpoint/2010/main" val="4016555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7E227B-5D7E-401B-9917-40627EFA186F}" type="datetimeFigureOut">
              <a:rPr lang="en-NZ" smtClean="0"/>
              <a:t>9/02/2016</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E7199F1C-120D-49AC-AAA7-CC17B70EE635}" type="slidenum">
              <a:rPr lang="en-NZ" smtClean="0"/>
              <a:t>‹#›</a:t>
            </a:fld>
            <a:endParaRPr lang="en-NZ"/>
          </a:p>
        </p:txBody>
      </p:sp>
    </p:spTree>
    <p:extLst>
      <p:ext uri="{BB962C8B-B14F-4D97-AF65-F5344CB8AC3E}">
        <p14:creationId xmlns:p14="http://schemas.microsoft.com/office/powerpoint/2010/main" val="4176508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7E227B-5D7E-401B-9917-40627EFA186F}" type="datetimeFigureOut">
              <a:rPr lang="en-NZ" smtClean="0"/>
              <a:t>9/02/2016</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E7199F1C-120D-49AC-AAA7-CC17B70EE635}" type="slidenum">
              <a:rPr lang="en-NZ" smtClean="0"/>
              <a:t>‹#›</a:t>
            </a:fld>
            <a:endParaRPr lang="en-NZ"/>
          </a:p>
        </p:txBody>
      </p:sp>
    </p:spTree>
    <p:extLst>
      <p:ext uri="{BB962C8B-B14F-4D97-AF65-F5344CB8AC3E}">
        <p14:creationId xmlns:p14="http://schemas.microsoft.com/office/powerpoint/2010/main" val="4064180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7E227B-5D7E-401B-9917-40627EFA186F}" type="datetimeFigureOut">
              <a:rPr lang="en-NZ" smtClean="0"/>
              <a:t>9/02/2016</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199F1C-120D-49AC-AAA7-CC17B70EE635}" type="slidenum">
              <a:rPr lang="en-NZ" smtClean="0"/>
              <a:t>‹#›</a:t>
            </a:fld>
            <a:endParaRPr lang="en-NZ"/>
          </a:p>
        </p:txBody>
      </p:sp>
    </p:spTree>
    <p:extLst>
      <p:ext uri="{BB962C8B-B14F-4D97-AF65-F5344CB8AC3E}">
        <p14:creationId xmlns:p14="http://schemas.microsoft.com/office/powerpoint/2010/main" val="2987487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opsteam@dpmc.govt.nz"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9000"/>
            <a:lum/>
          </a:blip>
          <a:srcRect/>
          <a:stretch>
            <a:fillRect/>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79712" y="692696"/>
            <a:ext cx="5158702"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a:spLocks noGrp="1" noChangeArrowheads="1"/>
          </p:cNvSpPr>
          <p:nvPr>
            <p:ph type="ctrTitle" idx="4294967295"/>
          </p:nvPr>
        </p:nvSpPr>
        <p:spPr>
          <a:xfrm>
            <a:off x="0" y="4365104"/>
            <a:ext cx="9144000" cy="1470025"/>
          </a:xfrm>
        </p:spPr>
        <p:txBody>
          <a:bodyPr>
            <a:normAutofit fontScale="90000"/>
          </a:bodyPr>
          <a:lstStyle/>
          <a:p>
            <a:pPr algn="ctr" eaLnBrk="1" fontAlgn="auto" hangingPunct="1">
              <a:spcAft>
                <a:spcPts val="0"/>
              </a:spcAft>
              <a:defRPr/>
            </a:pPr>
            <a:r>
              <a:rPr lang="en-NZ" altLang="en-US" sz="4800" b="1" dirty="0" smtClean="0">
                <a:latin typeface="Arial" panose="020B0604020202020204" pitchFamily="34" charset="0"/>
                <a:cs typeface="Arial" panose="020B0604020202020204" pitchFamily="34" charset="0"/>
              </a:rPr>
              <a:t/>
            </a:r>
            <a:br>
              <a:rPr lang="en-NZ" altLang="en-US" sz="4800" b="1" dirty="0" smtClean="0">
                <a:latin typeface="Arial" panose="020B0604020202020204" pitchFamily="34" charset="0"/>
                <a:cs typeface="Arial" panose="020B0604020202020204" pitchFamily="34" charset="0"/>
              </a:rPr>
            </a:br>
            <a:r>
              <a:rPr lang="en-NZ" altLang="en-US" b="1" dirty="0" smtClean="0">
                <a:latin typeface="Calibri" panose="020F0502020204030204" pitchFamily="34" charset="0"/>
              </a:rPr>
              <a:t/>
            </a:r>
            <a:br>
              <a:rPr lang="en-NZ" altLang="en-US" b="1" dirty="0" smtClean="0">
                <a:latin typeface="Calibri" panose="020F0502020204030204" pitchFamily="34" charset="0"/>
              </a:rPr>
            </a:br>
            <a:endParaRPr lang="en-GB" altLang="en-US" sz="2800" b="1" dirty="0" smtClean="0">
              <a:latin typeface="Calibri" panose="020F0502020204030204" pitchFamily="34" charset="0"/>
            </a:endParaRPr>
          </a:p>
        </p:txBody>
      </p:sp>
    </p:spTree>
    <p:extLst>
      <p:ext uri="{BB962C8B-B14F-4D97-AF65-F5344CB8AC3E}">
        <p14:creationId xmlns:p14="http://schemas.microsoft.com/office/powerpoint/2010/main" val="40230729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81" y="1501658"/>
            <a:ext cx="9274901" cy="5399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95536" y="188640"/>
            <a:ext cx="7924800" cy="1143000"/>
          </a:xfrm>
        </p:spPr>
        <p:txBody>
          <a:bodyPr>
            <a:normAutofit fontScale="90000"/>
          </a:bodyPr>
          <a:lstStyle/>
          <a:p>
            <a:pPr marL="0" indent="0"/>
            <a:r>
              <a:rPr lang="en-NZ" b="1" dirty="0">
                <a:latin typeface="Arial Narrow" panose="020B0606020202030204" pitchFamily="34" charset="0"/>
              </a:rPr>
              <a:t>Wed 31 August 2016 </a:t>
            </a:r>
            <a:r>
              <a:rPr lang="en-NZ" b="1" dirty="0" smtClean="0">
                <a:latin typeface="Arial Narrow" panose="020B0606020202030204" pitchFamily="34" charset="0"/>
              </a:rPr>
              <a:t>– Warning and Impact</a:t>
            </a:r>
            <a:endParaRPr lang="en-NZ" b="1" dirty="0">
              <a:latin typeface="Arial Narrow" panose="020B0606020202030204" pitchFamily="34" charset="0"/>
            </a:endParaRPr>
          </a:p>
        </p:txBody>
      </p:sp>
      <p:sp>
        <p:nvSpPr>
          <p:cNvPr id="3" name="Content Placeholder 2"/>
          <p:cNvSpPr>
            <a:spLocks noGrp="1"/>
          </p:cNvSpPr>
          <p:nvPr>
            <p:ph sz="quarter" idx="4294967295"/>
          </p:nvPr>
        </p:nvSpPr>
        <p:spPr>
          <a:xfrm>
            <a:off x="609600" y="1600200"/>
            <a:ext cx="7924800" cy="4114800"/>
          </a:xfrm>
          <a:prstGeom prst="rect">
            <a:avLst/>
          </a:prstGeom>
        </p:spPr>
        <p:txBody>
          <a:bodyPr>
            <a:normAutofit/>
          </a:bodyPr>
          <a:lstStyle/>
          <a:p>
            <a:pPr marL="0" indent="0">
              <a:buNone/>
            </a:pPr>
            <a:endParaRPr lang="en-NZ" dirty="0"/>
          </a:p>
          <a:p>
            <a:endParaRPr lang="en-NZ" dirty="0" smtClean="0"/>
          </a:p>
          <a:p>
            <a:pPr marL="0" indent="0">
              <a:buNone/>
            </a:pPr>
            <a:endParaRPr lang="en-NZ" dirty="0" smtClean="0"/>
          </a:p>
          <a:p>
            <a:endParaRPr lang="en-NZ" dirty="0"/>
          </a:p>
          <a:p>
            <a:endParaRPr lang="en-NZ" dirty="0"/>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1941" y="4338127"/>
            <a:ext cx="4934322" cy="3689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1941" y="1484784"/>
            <a:ext cx="4232059" cy="3532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19064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0912" y="1340768"/>
            <a:ext cx="4798863" cy="2708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40768"/>
            <a:ext cx="4360912" cy="2793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95536" y="0"/>
            <a:ext cx="7924800" cy="1143000"/>
          </a:xfrm>
        </p:spPr>
        <p:txBody>
          <a:bodyPr>
            <a:normAutofit/>
          </a:bodyPr>
          <a:lstStyle/>
          <a:p>
            <a:r>
              <a:rPr lang="en-NZ" b="1" dirty="0">
                <a:latin typeface="Arial Narrow" panose="020B0606020202030204" pitchFamily="34" charset="0"/>
              </a:rPr>
              <a:t>Wed 14 Sept 2016 – </a:t>
            </a:r>
            <a:r>
              <a:rPr lang="en-NZ" b="1" dirty="0" smtClean="0">
                <a:latin typeface="Arial Narrow" panose="020B0606020202030204" pitchFamily="34" charset="0"/>
              </a:rPr>
              <a:t>Post Impact</a:t>
            </a:r>
            <a:endParaRPr lang="en-NZ" b="1" dirty="0">
              <a:latin typeface="Arial Narrow" panose="020B0606020202030204" pitchFamily="34" charset="0"/>
            </a:endParaRPr>
          </a:p>
        </p:txBody>
      </p:sp>
      <p:sp>
        <p:nvSpPr>
          <p:cNvPr id="3" name="Content Placeholder 2"/>
          <p:cNvSpPr>
            <a:spLocks noGrp="1"/>
          </p:cNvSpPr>
          <p:nvPr>
            <p:ph sz="quarter" idx="4294967295"/>
          </p:nvPr>
        </p:nvSpPr>
        <p:spPr>
          <a:xfrm>
            <a:off x="609600" y="1600200"/>
            <a:ext cx="7924800" cy="4114800"/>
          </a:xfrm>
          <a:prstGeom prst="rect">
            <a:avLst/>
          </a:prstGeom>
        </p:spPr>
        <p:txBody>
          <a:bodyPr>
            <a:normAutofit/>
          </a:bodyPr>
          <a:lstStyle/>
          <a:p>
            <a:pPr marL="0" indent="0">
              <a:buNone/>
            </a:pPr>
            <a:endParaRPr lang="en-NZ" dirty="0"/>
          </a:p>
          <a:p>
            <a:endParaRPr lang="en-NZ" dirty="0" smtClean="0"/>
          </a:p>
          <a:p>
            <a:pPr marL="0" indent="0">
              <a:buNone/>
            </a:pPr>
            <a:endParaRPr lang="en-NZ" dirty="0" smtClean="0"/>
          </a:p>
          <a:p>
            <a:endParaRPr lang="en-NZ" dirty="0"/>
          </a:p>
        </p:txBody>
      </p:sp>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717032"/>
            <a:ext cx="9168950" cy="3605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92688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325" y="0"/>
            <a:ext cx="8704086" cy="1143000"/>
          </a:xfrm>
        </p:spPr>
        <p:txBody>
          <a:bodyPr>
            <a:noAutofit/>
          </a:bodyPr>
          <a:lstStyle/>
          <a:p>
            <a:pPr marL="0" indent="0"/>
            <a:r>
              <a:rPr lang="en-NZ" sz="4000" b="1" dirty="0">
                <a:latin typeface="Arial Narrow" panose="020B0606020202030204" pitchFamily="34" charset="0"/>
              </a:rPr>
              <a:t>Wed 28 Sept 2016 </a:t>
            </a:r>
            <a:r>
              <a:rPr lang="en-NZ" sz="4000" b="1" dirty="0" smtClean="0">
                <a:latin typeface="Arial Narrow" panose="020B0606020202030204" pitchFamily="34" charset="0"/>
              </a:rPr>
              <a:t>– Recovery</a:t>
            </a:r>
            <a:endParaRPr lang="en-NZ" sz="4000" b="1" dirty="0">
              <a:latin typeface="Arial Narrow" panose="020B0606020202030204" pitchFamily="34" charset="0"/>
            </a:endParaRPr>
          </a:p>
        </p:txBody>
      </p:sp>
      <p:sp>
        <p:nvSpPr>
          <p:cNvPr id="3" name="Content Placeholder 2"/>
          <p:cNvSpPr>
            <a:spLocks noGrp="1"/>
          </p:cNvSpPr>
          <p:nvPr>
            <p:ph sz="quarter" idx="4294967295"/>
          </p:nvPr>
        </p:nvSpPr>
        <p:spPr>
          <a:xfrm>
            <a:off x="609600" y="1600200"/>
            <a:ext cx="7924800" cy="4114800"/>
          </a:xfrm>
          <a:prstGeom prst="rect">
            <a:avLst/>
          </a:prstGeom>
        </p:spPr>
        <p:txBody>
          <a:bodyPr>
            <a:normAutofit/>
          </a:bodyPr>
          <a:lstStyle/>
          <a:p>
            <a:pPr marL="0" indent="0">
              <a:buNone/>
            </a:pPr>
            <a:endParaRPr lang="en-NZ" dirty="0"/>
          </a:p>
          <a:p>
            <a:endParaRPr lang="en-NZ" dirty="0" smtClean="0"/>
          </a:p>
          <a:p>
            <a:pPr marL="0" indent="0">
              <a:buNone/>
            </a:pPr>
            <a:endParaRPr lang="en-NZ" dirty="0" smtClean="0"/>
          </a:p>
          <a:p>
            <a:endParaRPr lang="en-NZ"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36" y="1268760"/>
            <a:ext cx="9129264" cy="6059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35670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Levels of participation</a:t>
            </a:r>
            <a:endParaRPr lang="en-NZ"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41312650"/>
              </p:ext>
            </p:extLst>
          </p:nvPr>
        </p:nvGraphicFramePr>
        <p:xfrm>
          <a:off x="395537" y="1340769"/>
          <a:ext cx="8291263" cy="3747215"/>
        </p:xfrm>
        <a:graphic>
          <a:graphicData uri="http://schemas.openxmlformats.org/drawingml/2006/table">
            <a:tbl>
              <a:tblPr firstRow="1" firstCol="1" bandRow="1">
                <a:tableStyleId>{5C22544A-7EE6-4342-B048-85BDC9FD1C3A}</a:tableStyleId>
              </a:tblPr>
              <a:tblGrid>
                <a:gridCol w="951837"/>
                <a:gridCol w="3669713"/>
                <a:gridCol w="3669713"/>
              </a:tblGrid>
              <a:tr h="280051">
                <a:tc>
                  <a:txBody>
                    <a:bodyPr/>
                    <a:lstStyle/>
                    <a:p>
                      <a:pPr>
                        <a:spcBef>
                          <a:spcPts val="300"/>
                        </a:spcBef>
                        <a:spcAft>
                          <a:spcPts val="300"/>
                        </a:spcAft>
                      </a:pPr>
                      <a:r>
                        <a:rPr lang="en-NZ" sz="1400" dirty="0">
                          <a:effectLst/>
                        </a:rPr>
                        <a:t>Category</a:t>
                      </a:r>
                      <a:endParaRPr lang="en-NZ" sz="1800" b="1" dirty="0">
                        <a:solidFill>
                          <a:srgbClr val="FFFFFF"/>
                        </a:solidFill>
                        <a:effectLst/>
                        <a:latin typeface="Arial"/>
                        <a:ea typeface="Calibri"/>
                        <a:cs typeface="Times New Roman"/>
                      </a:endParaRPr>
                    </a:p>
                  </a:txBody>
                  <a:tcPr marL="68580" marR="68580" marT="0" marB="0"/>
                </a:tc>
                <a:tc>
                  <a:txBody>
                    <a:bodyPr/>
                    <a:lstStyle/>
                    <a:p>
                      <a:pPr>
                        <a:spcBef>
                          <a:spcPts val="300"/>
                        </a:spcBef>
                        <a:spcAft>
                          <a:spcPts val="300"/>
                        </a:spcAft>
                      </a:pPr>
                      <a:r>
                        <a:rPr lang="en-NZ" sz="1400">
                          <a:effectLst/>
                        </a:rPr>
                        <a:t>Description</a:t>
                      </a:r>
                      <a:endParaRPr lang="en-NZ" sz="1800" b="1">
                        <a:solidFill>
                          <a:srgbClr val="FFFFFF"/>
                        </a:solidFill>
                        <a:effectLst/>
                        <a:latin typeface="Arial"/>
                        <a:ea typeface="Calibri"/>
                        <a:cs typeface="Times New Roman"/>
                      </a:endParaRPr>
                    </a:p>
                  </a:txBody>
                  <a:tcPr marL="68580" marR="68580" marT="0" marB="0"/>
                </a:tc>
                <a:tc>
                  <a:txBody>
                    <a:bodyPr/>
                    <a:lstStyle/>
                    <a:p>
                      <a:pPr>
                        <a:spcBef>
                          <a:spcPts val="300"/>
                        </a:spcBef>
                        <a:spcAft>
                          <a:spcPts val="300"/>
                        </a:spcAft>
                      </a:pPr>
                      <a:r>
                        <a:rPr lang="en-NZ" sz="1400">
                          <a:effectLst/>
                        </a:rPr>
                        <a:t>Example</a:t>
                      </a:r>
                      <a:endParaRPr lang="en-NZ" sz="1800" b="1">
                        <a:solidFill>
                          <a:srgbClr val="FFFFFF"/>
                        </a:solidFill>
                        <a:effectLst/>
                        <a:latin typeface="Arial"/>
                        <a:ea typeface="Calibri"/>
                        <a:cs typeface="Times New Roman"/>
                      </a:endParaRPr>
                    </a:p>
                  </a:txBody>
                  <a:tcPr marL="68580" marR="68580" marT="0" marB="0"/>
                </a:tc>
              </a:tr>
              <a:tr h="560102">
                <a:tc>
                  <a:txBody>
                    <a:bodyPr/>
                    <a:lstStyle/>
                    <a:p>
                      <a:pPr>
                        <a:spcBef>
                          <a:spcPts val="300"/>
                        </a:spcBef>
                        <a:spcAft>
                          <a:spcPts val="300"/>
                        </a:spcAft>
                      </a:pPr>
                      <a:r>
                        <a:rPr lang="en-NZ" sz="1400">
                          <a:effectLst/>
                        </a:rPr>
                        <a:t>Full</a:t>
                      </a:r>
                      <a:endParaRPr lang="en-NZ" sz="1800">
                        <a:effectLst/>
                        <a:latin typeface="Arial"/>
                        <a:ea typeface="Calibri"/>
                        <a:cs typeface="Times New Roman"/>
                      </a:endParaRPr>
                    </a:p>
                  </a:txBody>
                  <a:tcPr marL="68580" marR="68580" marT="0" marB="0"/>
                </a:tc>
                <a:tc>
                  <a:txBody>
                    <a:bodyPr/>
                    <a:lstStyle/>
                    <a:p>
                      <a:pPr>
                        <a:spcBef>
                          <a:spcPts val="300"/>
                        </a:spcBef>
                        <a:spcAft>
                          <a:spcPts val="300"/>
                        </a:spcAft>
                      </a:pPr>
                      <a:r>
                        <a:rPr lang="en-NZ" sz="1400" dirty="0">
                          <a:effectLst/>
                        </a:rPr>
                        <a:t>Agency commits to participating in all exercise activities.</a:t>
                      </a:r>
                      <a:endParaRPr lang="en-NZ" sz="1800" dirty="0">
                        <a:effectLst/>
                        <a:latin typeface="Arial"/>
                        <a:ea typeface="Calibri"/>
                        <a:cs typeface="Times New Roman"/>
                      </a:endParaRPr>
                    </a:p>
                  </a:txBody>
                  <a:tcPr marL="68580" marR="68580" marT="0" marB="0"/>
                </a:tc>
                <a:tc>
                  <a:txBody>
                    <a:bodyPr/>
                    <a:lstStyle/>
                    <a:p>
                      <a:pPr>
                        <a:spcBef>
                          <a:spcPts val="300"/>
                        </a:spcBef>
                        <a:spcAft>
                          <a:spcPts val="300"/>
                        </a:spcAft>
                      </a:pPr>
                      <a:r>
                        <a:rPr lang="en-NZ" sz="1400" dirty="0">
                          <a:effectLst/>
                        </a:rPr>
                        <a:t>Your agency will fully activate it’s emergency operations centre on day 1 and hold table top workshops on days 2 and 3.</a:t>
                      </a:r>
                      <a:endParaRPr lang="en-NZ" sz="1800" dirty="0">
                        <a:effectLst/>
                        <a:latin typeface="Arial"/>
                        <a:ea typeface="Calibri"/>
                        <a:cs typeface="Times New Roman"/>
                      </a:endParaRPr>
                    </a:p>
                  </a:txBody>
                  <a:tcPr marL="68580" marR="68580" marT="0" marB="0"/>
                </a:tc>
              </a:tr>
              <a:tr h="560102">
                <a:tc>
                  <a:txBody>
                    <a:bodyPr/>
                    <a:lstStyle/>
                    <a:p>
                      <a:pPr>
                        <a:spcBef>
                          <a:spcPts val="300"/>
                        </a:spcBef>
                        <a:spcAft>
                          <a:spcPts val="300"/>
                        </a:spcAft>
                      </a:pPr>
                      <a:r>
                        <a:rPr lang="en-NZ" sz="1400">
                          <a:effectLst/>
                        </a:rPr>
                        <a:t>Partial</a:t>
                      </a:r>
                      <a:endParaRPr lang="en-NZ" sz="1800">
                        <a:effectLst/>
                        <a:latin typeface="Arial"/>
                        <a:ea typeface="Calibri"/>
                        <a:cs typeface="Times New Roman"/>
                      </a:endParaRPr>
                    </a:p>
                  </a:txBody>
                  <a:tcPr marL="68580" marR="68580" marT="0" marB="0"/>
                </a:tc>
                <a:tc>
                  <a:txBody>
                    <a:bodyPr/>
                    <a:lstStyle/>
                    <a:p>
                      <a:pPr>
                        <a:spcBef>
                          <a:spcPts val="300"/>
                        </a:spcBef>
                        <a:spcAft>
                          <a:spcPts val="300"/>
                        </a:spcAft>
                      </a:pPr>
                      <a:r>
                        <a:rPr lang="en-NZ" sz="1400" dirty="0">
                          <a:effectLst/>
                        </a:rPr>
                        <a:t>Agency participates in a specific part of the exercise.</a:t>
                      </a:r>
                      <a:endParaRPr lang="en-NZ" sz="1800" dirty="0">
                        <a:effectLst/>
                        <a:latin typeface="Arial"/>
                        <a:ea typeface="Calibri"/>
                        <a:cs typeface="Times New Roman"/>
                      </a:endParaRPr>
                    </a:p>
                  </a:txBody>
                  <a:tcPr marL="68580" marR="68580" marT="0" marB="0"/>
                </a:tc>
                <a:tc>
                  <a:txBody>
                    <a:bodyPr/>
                    <a:lstStyle/>
                    <a:p>
                      <a:pPr>
                        <a:spcBef>
                          <a:spcPts val="300"/>
                        </a:spcBef>
                        <a:spcAft>
                          <a:spcPts val="300"/>
                        </a:spcAft>
                      </a:pPr>
                      <a:r>
                        <a:rPr lang="en-NZ" sz="1400" dirty="0">
                          <a:effectLst/>
                        </a:rPr>
                        <a:t>Your agency may partially activate its agency emergency operations centre </a:t>
                      </a:r>
                      <a:r>
                        <a:rPr lang="en-NZ" sz="1400" dirty="0" smtClean="0">
                          <a:effectLst/>
                        </a:rPr>
                        <a:t>and</a:t>
                      </a:r>
                      <a:r>
                        <a:rPr lang="en-NZ" sz="1400" baseline="0" dirty="0" smtClean="0">
                          <a:effectLst/>
                        </a:rPr>
                        <a:t> </a:t>
                      </a:r>
                      <a:r>
                        <a:rPr lang="en-NZ" sz="1400" dirty="0" smtClean="0">
                          <a:effectLst/>
                        </a:rPr>
                        <a:t>only participate on day 1 or</a:t>
                      </a:r>
                      <a:r>
                        <a:rPr lang="en-NZ" sz="1400" baseline="0" dirty="0" smtClean="0">
                          <a:effectLst/>
                        </a:rPr>
                        <a:t> </a:t>
                      </a:r>
                      <a:r>
                        <a:rPr lang="en-NZ" sz="1400" dirty="0" smtClean="0">
                          <a:effectLst/>
                        </a:rPr>
                        <a:t>have </a:t>
                      </a:r>
                      <a:r>
                        <a:rPr lang="en-NZ" sz="1400" dirty="0">
                          <a:effectLst/>
                        </a:rPr>
                        <a:t>limited staffing on days 2 and 3.</a:t>
                      </a:r>
                      <a:endParaRPr lang="en-NZ" sz="1800" dirty="0">
                        <a:effectLst/>
                        <a:latin typeface="Arial"/>
                        <a:ea typeface="Calibri"/>
                        <a:cs typeface="Times New Roman"/>
                      </a:endParaRPr>
                    </a:p>
                  </a:txBody>
                  <a:tcPr marL="68580" marR="68580" marT="0" marB="0"/>
                </a:tc>
              </a:tr>
              <a:tr h="840153">
                <a:tc>
                  <a:txBody>
                    <a:bodyPr/>
                    <a:lstStyle/>
                    <a:p>
                      <a:pPr>
                        <a:spcBef>
                          <a:spcPts val="300"/>
                        </a:spcBef>
                        <a:spcAft>
                          <a:spcPts val="300"/>
                        </a:spcAft>
                      </a:pPr>
                      <a:r>
                        <a:rPr lang="en-NZ" sz="1400">
                          <a:effectLst/>
                        </a:rPr>
                        <a:t>Facilitation</a:t>
                      </a:r>
                      <a:endParaRPr lang="en-NZ" sz="1800">
                        <a:effectLst/>
                        <a:latin typeface="Arial"/>
                        <a:ea typeface="Calibri"/>
                        <a:cs typeface="Times New Roman"/>
                      </a:endParaRPr>
                    </a:p>
                  </a:txBody>
                  <a:tcPr marL="68580" marR="68580" marT="0" marB="0"/>
                </a:tc>
                <a:tc>
                  <a:txBody>
                    <a:bodyPr/>
                    <a:lstStyle/>
                    <a:p>
                      <a:pPr>
                        <a:spcBef>
                          <a:spcPts val="300"/>
                        </a:spcBef>
                        <a:spcAft>
                          <a:spcPts val="300"/>
                        </a:spcAft>
                      </a:pPr>
                      <a:r>
                        <a:rPr lang="en-NZ" sz="1400" dirty="0">
                          <a:effectLst/>
                        </a:rPr>
                        <a:t>Agency personnel are made available to facilitate exercise injects or enquiries (i.e. a control function).</a:t>
                      </a:r>
                      <a:endParaRPr lang="en-NZ" sz="1800" dirty="0">
                        <a:effectLst/>
                        <a:latin typeface="Arial"/>
                        <a:ea typeface="Calibri"/>
                        <a:cs typeface="Times New Roman"/>
                      </a:endParaRPr>
                    </a:p>
                  </a:txBody>
                  <a:tcPr marL="68580" marR="68580" marT="0" marB="0"/>
                </a:tc>
                <a:tc>
                  <a:txBody>
                    <a:bodyPr/>
                    <a:lstStyle/>
                    <a:p>
                      <a:pPr>
                        <a:spcBef>
                          <a:spcPts val="300"/>
                        </a:spcBef>
                        <a:spcAft>
                          <a:spcPts val="300"/>
                        </a:spcAft>
                      </a:pPr>
                      <a:r>
                        <a:rPr lang="en-NZ" sz="1400">
                          <a:effectLst/>
                        </a:rPr>
                        <a:t>Your agency will not activate its agency emergency operations centre, but instead have one or more people simulating exercise activities.</a:t>
                      </a:r>
                      <a:endParaRPr lang="en-NZ" sz="1800">
                        <a:effectLst/>
                        <a:latin typeface="Arial"/>
                        <a:ea typeface="Calibri"/>
                        <a:cs typeface="Times New Roman"/>
                      </a:endParaRPr>
                    </a:p>
                  </a:txBody>
                  <a:tcPr marL="68580" marR="68580" marT="0" marB="0"/>
                </a:tc>
              </a:tr>
              <a:tr h="1120204">
                <a:tc>
                  <a:txBody>
                    <a:bodyPr/>
                    <a:lstStyle/>
                    <a:p>
                      <a:pPr>
                        <a:spcBef>
                          <a:spcPts val="300"/>
                        </a:spcBef>
                        <a:spcAft>
                          <a:spcPts val="300"/>
                        </a:spcAft>
                      </a:pPr>
                      <a:r>
                        <a:rPr lang="en-NZ" sz="1400">
                          <a:effectLst/>
                        </a:rPr>
                        <a:t>Not engaged</a:t>
                      </a:r>
                      <a:endParaRPr lang="en-NZ" sz="1800">
                        <a:effectLst/>
                        <a:latin typeface="Arial"/>
                        <a:ea typeface="Calibri"/>
                        <a:cs typeface="Times New Roman"/>
                      </a:endParaRPr>
                    </a:p>
                  </a:txBody>
                  <a:tcPr marL="68580" marR="68580" marT="0" marB="0"/>
                </a:tc>
                <a:tc>
                  <a:txBody>
                    <a:bodyPr/>
                    <a:lstStyle/>
                    <a:p>
                      <a:pPr>
                        <a:spcBef>
                          <a:spcPts val="300"/>
                        </a:spcBef>
                        <a:spcAft>
                          <a:spcPts val="300"/>
                        </a:spcAft>
                      </a:pPr>
                      <a:r>
                        <a:rPr lang="en-NZ" sz="1400" dirty="0">
                          <a:effectLst/>
                        </a:rPr>
                        <a:t>Agency not involved in exercise play. </a:t>
                      </a:r>
                      <a:endParaRPr lang="en-NZ" sz="1800" dirty="0">
                        <a:effectLst/>
                        <a:latin typeface="Arial"/>
                        <a:ea typeface="Calibri"/>
                        <a:cs typeface="Times New Roman"/>
                      </a:endParaRPr>
                    </a:p>
                  </a:txBody>
                  <a:tcPr marL="68580" marR="68580" marT="0" marB="0"/>
                </a:tc>
                <a:tc>
                  <a:txBody>
                    <a:bodyPr/>
                    <a:lstStyle/>
                    <a:p>
                      <a:pPr>
                        <a:spcBef>
                          <a:spcPts val="300"/>
                        </a:spcBef>
                        <a:spcAft>
                          <a:spcPts val="300"/>
                        </a:spcAft>
                      </a:pPr>
                      <a:r>
                        <a:rPr lang="en-NZ" sz="1400" dirty="0">
                          <a:effectLst/>
                        </a:rPr>
                        <a:t>Your agency inputs and outputs will be notional if required (i.e. exercise writers will make up your agency’s input if required). Note: No communication or contact is made with your agency during the exercise.</a:t>
                      </a:r>
                      <a:endParaRPr lang="en-NZ" sz="1800" dirty="0">
                        <a:effectLst/>
                        <a:latin typeface="Arial"/>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102616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4000" b="1" dirty="0">
                <a:latin typeface="Arial Narrow" panose="020B0606020202030204" pitchFamily="34" charset="0"/>
              </a:rPr>
              <a:t>Planning structure</a:t>
            </a:r>
          </a:p>
        </p:txBody>
      </p:sp>
      <p:graphicFrame>
        <p:nvGraphicFramePr>
          <p:cNvPr id="10" name="Diagram 9"/>
          <p:cNvGraphicFramePr/>
          <p:nvPr>
            <p:extLst>
              <p:ext uri="{D42A27DB-BD31-4B8C-83A1-F6EECF244321}">
                <p14:modId xmlns:p14="http://schemas.microsoft.com/office/powerpoint/2010/main" val="458784510"/>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87143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4000" b="1" dirty="0" smtClean="0">
                <a:latin typeface="Arial Narrow" panose="020B0606020202030204" pitchFamily="34" charset="0"/>
              </a:rPr>
              <a:t>Communications</a:t>
            </a:r>
            <a:endParaRPr lang="en-NZ" sz="4000" b="1" dirty="0">
              <a:latin typeface="Arial Narrow" panose="020B0606020202030204"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8558"/>
          <a:stretch/>
        </p:blipFill>
        <p:spPr bwMode="auto">
          <a:xfrm>
            <a:off x="2199305" y="1340768"/>
            <a:ext cx="5110956" cy="396044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313841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208" y="188640"/>
            <a:ext cx="8229600" cy="1143000"/>
          </a:xfrm>
        </p:spPr>
        <p:txBody>
          <a:bodyPr>
            <a:normAutofit/>
          </a:bodyPr>
          <a:lstStyle/>
          <a:p>
            <a:r>
              <a:rPr lang="en-NZ" sz="4000" b="1" dirty="0" smtClean="0">
                <a:latin typeface="Arial Narrow" panose="020B0606020202030204" pitchFamily="34" charset="0"/>
              </a:rPr>
              <a:t>Exercise </a:t>
            </a:r>
            <a:r>
              <a:rPr lang="en-NZ" sz="4000" b="1" dirty="0" err="1" smtClean="0">
                <a:latin typeface="Arial Narrow" panose="020B0606020202030204" pitchFamily="34" charset="0"/>
              </a:rPr>
              <a:t>Tangaroa</a:t>
            </a:r>
            <a:r>
              <a:rPr lang="en-NZ" sz="4000" b="1" dirty="0" smtClean="0">
                <a:latin typeface="Arial Narrow" panose="020B0606020202030204" pitchFamily="34" charset="0"/>
              </a:rPr>
              <a:t> web page</a:t>
            </a:r>
            <a:endParaRPr lang="en-NZ" sz="4000" b="1" dirty="0">
              <a:latin typeface="Arial Narrow" panose="020B0606020202030204" pitchFamily="34" charset="0"/>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124744"/>
            <a:ext cx="7344816" cy="4317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63112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4"/>
            <a:ext cx="7924800" cy="1143000"/>
          </a:xfrm>
        </p:spPr>
        <p:txBody>
          <a:bodyPr/>
          <a:lstStyle/>
          <a:p>
            <a:pPr algn="ctr"/>
            <a:r>
              <a:rPr lang="en-NZ" dirty="0" smtClean="0"/>
              <a:t>Enquiries</a:t>
            </a:r>
            <a:endParaRPr lang="en-NZ" dirty="0"/>
          </a:p>
        </p:txBody>
      </p:sp>
      <p:sp>
        <p:nvSpPr>
          <p:cNvPr id="3" name="TextBox 2"/>
          <p:cNvSpPr txBox="1"/>
          <p:nvPr/>
        </p:nvSpPr>
        <p:spPr>
          <a:xfrm>
            <a:off x="1514083" y="3241318"/>
            <a:ext cx="6192688" cy="2031325"/>
          </a:xfrm>
          <a:prstGeom prst="rect">
            <a:avLst/>
          </a:prstGeom>
          <a:noFill/>
        </p:spPr>
        <p:txBody>
          <a:bodyPr wrap="square" rtlCol="0">
            <a:spAutoFit/>
          </a:bodyPr>
          <a:lstStyle/>
          <a:p>
            <a:r>
              <a:rPr lang="en-NZ" dirty="0" smtClean="0"/>
              <a:t>Your local REMA</a:t>
            </a:r>
          </a:p>
          <a:p>
            <a:r>
              <a:rPr lang="en-NZ" dirty="0" smtClean="0"/>
              <a:t>or</a:t>
            </a:r>
            <a:endParaRPr lang="en-NZ" dirty="0"/>
          </a:p>
          <a:p>
            <a:r>
              <a:rPr lang="en-NZ" dirty="0" smtClean="0"/>
              <a:t>Jo Guard or Sara Leighton</a:t>
            </a:r>
          </a:p>
          <a:p>
            <a:r>
              <a:rPr lang="en-NZ" dirty="0" smtClean="0"/>
              <a:t>Exercise Coordinators</a:t>
            </a:r>
          </a:p>
          <a:p>
            <a:r>
              <a:rPr lang="en-NZ" dirty="0" smtClean="0"/>
              <a:t>MCDEM</a:t>
            </a:r>
          </a:p>
          <a:p>
            <a:r>
              <a:rPr lang="en-NZ" dirty="0" smtClean="0">
                <a:hlinkClick r:id="rId3"/>
              </a:rPr>
              <a:t>CDEMexercises@dpmc.govt.nz</a:t>
            </a:r>
            <a:endParaRPr lang="en-NZ" dirty="0" smtClean="0"/>
          </a:p>
          <a:p>
            <a:r>
              <a:rPr lang="en-NZ" dirty="0" smtClean="0"/>
              <a:t>04 817 8555</a:t>
            </a:r>
            <a:endParaRPr lang="en-NZ" dirty="0"/>
          </a:p>
        </p:txBody>
      </p:sp>
    </p:spTree>
    <p:extLst>
      <p:ext uri="{BB962C8B-B14F-4D97-AF65-F5344CB8AC3E}">
        <p14:creationId xmlns:p14="http://schemas.microsoft.com/office/powerpoint/2010/main" val="29038404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32656"/>
            <a:ext cx="7924800" cy="652934"/>
          </a:xfrm>
        </p:spPr>
        <p:txBody>
          <a:bodyPr>
            <a:noAutofit/>
          </a:bodyPr>
          <a:lstStyle/>
          <a:p>
            <a:pPr marL="0" indent="0"/>
            <a:r>
              <a:rPr lang="en-NZ" b="1" dirty="0" smtClean="0">
                <a:latin typeface="Arial Narrow" panose="020B0606020202030204" pitchFamily="34" charset="0"/>
              </a:rPr>
              <a:t>Exercise </a:t>
            </a:r>
            <a:r>
              <a:rPr lang="en-NZ" b="1" dirty="0" err="1" smtClean="0">
                <a:latin typeface="Arial Narrow" panose="020B0606020202030204" pitchFamily="34" charset="0"/>
              </a:rPr>
              <a:t>Tangaroa</a:t>
            </a:r>
            <a:r>
              <a:rPr lang="en-NZ" b="1" dirty="0" smtClean="0">
                <a:latin typeface="Arial Narrow" panose="020B0606020202030204" pitchFamily="34" charset="0"/>
              </a:rPr>
              <a:t> 2016</a:t>
            </a:r>
            <a:endParaRPr lang="en-NZ" b="1" dirty="0">
              <a:latin typeface="Arial Narrow" panose="020B0606020202030204" pitchFamily="34" charset="0"/>
            </a:endParaRPr>
          </a:p>
        </p:txBody>
      </p:sp>
      <p:pic>
        <p:nvPicPr>
          <p:cNvPr id="5" name="Picture 2" descr="C:\Users\GUardJ\AppData\Local\Microsoft\Windows\Temporary Internet Files\Content.Outlook\CW5CUARK\ExerciseTangaro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1772816"/>
            <a:ext cx="3685286" cy="26642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1700808"/>
            <a:ext cx="3796026"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28877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68313" y="549275"/>
            <a:ext cx="8229600" cy="1143000"/>
          </a:xfrm>
        </p:spPr>
        <p:txBody>
          <a:bodyPr>
            <a:normAutofit/>
          </a:bodyPr>
          <a:lstStyle/>
          <a:p>
            <a:r>
              <a:rPr lang="en-NZ" altLang="en-US" b="1" dirty="0">
                <a:latin typeface="Arial Narrow" panose="020B0606020202030204" pitchFamily="34" charset="0"/>
              </a:rPr>
              <a:t>Aim</a:t>
            </a:r>
            <a:endParaRPr lang="en-GB" altLang="en-US" b="1" dirty="0">
              <a:latin typeface="Arial Narrow" panose="020B0606020202030204" pitchFamily="34" charset="0"/>
            </a:endParaRPr>
          </a:p>
        </p:txBody>
      </p:sp>
      <p:sp>
        <p:nvSpPr>
          <p:cNvPr id="48131" name="Rectangle 3"/>
          <p:cNvSpPr>
            <a:spLocks noGrp="1" noChangeArrowheads="1"/>
          </p:cNvSpPr>
          <p:nvPr>
            <p:ph type="body" idx="4294967295"/>
          </p:nvPr>
        </p:nvSpPr>
        <p:spPr>
          <a:xfrm>
            <a:off x="971600" y="1916832"/>
            <a:ext cx="7344817" cy="4525963"/>
          </a:xfrm>
          <a:prstGeom prst="rect">
            <a:avLst/>
          </a:prstGeom>
        </p:spPr>
        <p:txBody>
          <a:bodyPr/>
          <a:lstStyle/>
          <a:p>
            <a:pPr marL="0" indent="0">
              <a:buClr>
                <a:srgbClr val="F04B3A"/>
              </a:buClr>
              <a:buNone/>
            </a:pPr>
            <a:r>
              <a:rPr lang="en-NZ" altLang="en-US" sz="3200" dirty="0"/>
              <a:t>To test New Zealand’s </a:t>
            </a:r>
            <a:r>
              <a:rPr lang="en-NZ" altLang="en-US" sz="3200" dirty="0" smtClean="0"/>
              <a:t>arrangements </a:t>
            </a:r>
            <a:r>
              <a:rPr lang="en-NZ" altLang="en-US" sz="3200" dirty="0"/>
              <a:t>for </a:t>
            </a:r>
            <a:r>
              <a:rPr lang="en-NZ" altLang="en-US" sz="3200" dirty="0" smtClean="0"/>
              <a:t>preparing for, responding to, and recovering from </a:t>
            </a:r>
            <a:r>
              <a:rPr lang="en-NZ" altLang="en-US" sz="3200" dirty="0"/>
              <a:t>a national tsunami </a:t>
            </a:r>
            <a:r>
              <a:rPr lang="en-NZ" altLang="en-US" sz="3200" dirty="0" smtClean="0"/>
              <a:t>impact.</a:t>
            </a:r>
            <a:endParaRPr lang="en-GB" altLang="en-US" dirty="0">
              <a:solidFill>
                <a:srgbClr val="094123"/>
              </a:solidFill>
            </a:endParaRPr>
          </a:p>
          <a:p>
            <a:pPr>
              <a:buClr>
                <a:srgbClr val="F04B3A"/>
              </a:buClr>
              <a:buFontTx/>
              <a:buNone/>
            </a:pPr>
            <a:endParaRPr lang="en-GB" altLang="en-US" dirty="0">
              <a:solidFill>
                <a:srgbClr val="094123"/>
              </a:solidFill>
            </a:endParaRPr>
          </a:p>
        </p:txBody>
      </p:sp>
    </p:spTree>
    <p:extLst>
      <p:ext uri="{BB962C8B-B14F-4D97-AF65-F5344CB8AC3E}">
        <p14:creationId xmlns:p14="http://schemas.microsoft.com/office/powerpoint/2010/main" val="7108388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68313" y="549275"/>
            <a:ext cx="8229600" cy="1143000"/>
          </a:xfrm>
        </p:spPr>
        <p:txBody>
          <a:bodyPr>
            <a:normAutofit/>
          </a:bodyPr>
          <a:lstStyle/>
          <a:p>
            <a:r>
              <a:rPr lang="en-NZ" altLang="en-US" b="1" dirty="0" smtClean="0">
                <a:latin typeface="Arial Narrow" panose="020B0606020202030204" pitchFamily="34" charset="0"/>
              </a:rPr>
              <a:t>Objectives</a:t>
            </a:r>
            <a:endParaRPr lang="en-GB" altLang="en-US" b="1" dirty="0">
              <a:latin typeface="Arial Narrow" panose="020B0606020202030204" pitchFamily="34" charset="0"/>
            </a:endParaRPr>
          </a:p>
        </p:txBody>
      </p:sp>
      <p:sp>
        <p:nvSpPr>
          <p:cNvPr id="48131" name="Rectangle 3"/>
          <p:cNvSpPr>
            <a:spLocks noGrp="1" noChangeArrowheads="1"/>
          </p:cNvSpPr>
          <p:nvPr>
            <p:ph type="body" idx="4294967295"/>
          </p:nvPr>
        </p:nvSpPr>
        <p:spPr>
          <a:xfrm>
            <a:off x="899592" y="1556792"/>
            <a:ext cx="7344817" cy="4525963"/>
          </a:xfrm>
          <a:prstGeom prst="rect">
            <a:avLst/>
          </a:prstGeom>
        </p:spPr>
        <p:txBody>
          <a:bodyPr>
            <a:noAutofit/>
          </a:bodyPr>
          <a:lstStyle/>
          <a:p>
            <a:pPr>
              <a:buClr>
                <a:srgbClr val="F04B3A"/>
              </a:buClr>
            </a:pPr>
            <a:r>
              <a:rPr lang="en-GB" altLang="en-US" sz="2800" dirty="0" smtClean="0">
                <a:solidFill>
                  <a:srgbClr val="094123"/>
                </a:solidFill>
              </a:rPr>
              <a:t>To lead a coordinated interagency response.</a:t>
            </a:r>
          </a:p>
          <a:p>
            <a:pPr>
              <a:buClr>
                <a:srgbClr val="F04B3A"/>
              </a:buClr>
            </a:pPr>
            <a:r>
              <a:rPr lang="en-GB" altLang="en-US" sz="2800" dirty="0" smtClean="0">
                <a:solidFill>
                  <a:srgbClr val="094123"/>
                </a:solidFill>
              </a:rPr>
              <a:t>To support a coordinated interagency response.</a:t>
            </a:r>
          </a:p>
          <a:p>
            <a:pPr>
              <a:buClr>
                <a:srgbClr val="F04B3A"/>
              </a:buClr>
            </a:pPr>
            <a:r>
              <a:rPr lang="en-GB" altLang="en-US" sz="2800" dirty="0" smtClean="0">
                <a:solidFill>
                  <a:srgbClr val="094123"/>
                </a:solidFill>
              </a:rPr>
              <a:t>To conduct high-level all of government decision making.</a:t>
            </a:r>
          </a:p>
          <a:p>
            <a:pPr>
              <a:buClr>
                <a:srgbClr val="F04B3A"/>
              </a:buClr>
            </a:pPr>
            <a:r>
              <a:rPr lang="en-GB" altLang="en-US" sz="2800" dirty="0">
                <a:solidFill>
                  <a:srgbClr val="094123"/>
                </a:solidFill>
              </a:rPr>
              <a:t>To initiate the transition of response to recovery, including planning and arrangements</a:t>
            </a:r>
            <a:r>
              <a:rPr lang="en-GB" altLang="en-US" sz="2800" dirty="0" smtClean="0">
                <a:solidFill>
                  <a:srgbClr val="094123"/>
                </a:solidFill>
              </a:rPr>
              <a:t>.</a:t>
            </a:r>
            <a:endParaRPr lang="en-GB" altLang="en-US" sz="2800" dirty="0">
              <a:solidFill>
                <a:srgbClr val="094123"/>
              </a:solidFill>
            </a:endParaRPr>
          </a:p>
        </p:txBody>
      </p:sp>
    </p:spTree>
    <p:extLst>
      <p:ext uri="{BB962C8B-B14F-4D97-AF65-F5344CB8AC3E}">
        <p14:creationId xmlns:p14="http://schemas.microsoft.com/office/powerpoint/2010/main" val="5136186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68313" y="549275"/>
            <a:ext cx="8229600" cy="1143000"/>
          </a:xfrm>
        </p:spPr>
        <p:txBody>
          <a:bodyPr>
            <a:normAutofit/>
          </a:bodyPr>
          <a:lstStyle/>
          <a:p>
            <a:r>
              <a:rPr lang="en-NZ" altLang="en-US" b="1" dirty="0" smtClean="0">
                <a:latin typeface="Arial Narrow" panose="020B0606020202030204" pitchFamily="34" charset="0"/>
              </a:rPr>
              <a:t>Objectives, continued</a:t>
            </a:r>
            <a:endParaRPr lang="en-GB" altLang="en-US" b="1" dirty="0">
              <a:latin typeface="Arial Narrow" panose="020B0606020202030204" pitchFamily="34" charset="0"/>
            </a:endParaRPr>
          </a:p>
        </p:txBody>
      </p:sp>
      <p:sp>
        <p:nvSpPr>
          <p:cNvPr id="48131" name="Rectangle 3"/>
          <p:cNvSpPr>
            <a:spLocks noGrp="1" noChangeArrowheads="1"/>
          </p:cNvSpPr>
          <p:nvPr>
            <p:ph type="body" idx="4294967295"/>
          </p:nvPr>
        </p:nvSpPr>
        <p:spPr>
          <a:xfrm>
            <a:off x="971600" y="1700808"/>
            <a:ext cx="7344817" cy="4525963"/>
          </a:xfrm>
          <a:prstGeom prst="rect">
            <a:avLst/>
          </a:prstGeom>
        </p:spPr>
        <p:txBody>
          <a:bodyPr>
            <a:normAutofit/>
          </a:bodyPr>
          <a:lstStyle/>
          <a:p>
            <a:pPr>
              <a:buClr>
                <a:srgbClr val="F04B3A"/>
              </a:buClr>
            </a:pPr>
            <a:r>
              <a:rPr lang="en-GB" altLang="en-US" dirty="0">
                <a:solidFill>
                  <a:srgbClr val="094123"/>
                </a:solidFill>
              </a:rPr>
              <a:t>To implement business continuity arrangements.</a:t>
            </a:r>
          </a:p>
          <a:p>
            <a:pPr>
              <a:buClr>
                <a:srgbClr val="F04B3A"/>
              </a:buClr>
            </a:pPr>
            <a:r>
              <a:rPr lang="en-GB" altLang="en-US" dirty="0" smtClean="0">
                <a:solidFill>
                  <a:srgbClr val="094123"/>
                </a:solidFill>
              </a:rPr>
              <a:t>To effectively manage information horizontally and vertically.</a:t>
            </a:r>
          </a:p>
          <a:p>
            <a:pPr>
              <a:buClr>
                <a:srgbClr val="F04B3A"/>
              </a:buClr>
            </a:pPr>
            <a:r>
              <a:rPr lang="en-GB" altLang="en-US" dirty="0" smtClean="0">
                <a:solidFill>
                  <a:srgbClr val="094123"/>
                </a:solidFill>
              </a:rPr>
              <a:t>To deliver effective public information management.</a:t>
            </a:r>
          </a:p>
          <a:p>
            <a:pPr>
              <a:buClr>
                <a:srgbClr val="F04B3A"/>
              </a:buClr>
            </a:pPr>
            <a:endParaRPr lang="en-GB" altLang="en-US" sz="2800" dirty="0">
              <a:solidFill>
                <a:srgbClr val="094123"/>
              </a:solidFill>
            </a:endParaRPr>
          </a:p>
        </p:txBody>
      </p:sp>
    </p:spTree>
    <p:extLst>
      <p:ext uri="{BB962C8B-B14F-4D97-AF65-F5344CB8AC3E}">
        <p14:creationId xmlns:p14="http://schemas.microsoft.com/office/powerpoint/2010/main" val="5136186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68313" y="549275"/>
            <a:ext cx="8229600" cy="1143000"/>
          </a:xfrm>
        </p:spPr>
        <p:txBody>
          <a:bodyPr>
            <a:normAutofit/>
          </a:bodyPr>
          <a:lstStyle/>
          <a:p>
            <a:r>
              <a:rPr lang="en-NZ" altLang="en-US" b="1" dirty="0" smtClean="0">
                <a:latin typeface="Arial Narrow" panose="020B0606020202030204" pitchFamily="34" charset="0"/>
              </a:rPr>
              <a:t>Objectives, continued</a:t>
            </a:r>
            <a:endParaRPr lang="en-GB" altLang="en-US" b="1" dirty="0">
              <a:latin typeface="Arial Narrow" panose="020B0606020202030204" pitchFamily="34" charset="0"/>
            </a:endParaRPr>
          </a:p>
        </p:txBody>
      </p:sp>
      <p:sp>
        <p:nvSpPr>
          <p:cNvPr id="48131" name="Rectangle 3"/>
          <p:cNvSpPr>
            <a:spLocks noGrp="1" noChangeArrowheads="1"/>
          </p:cNvSpPr>
          <p:nvPr>
            <p:ph type="body" idx="4294967295"/>
          </p:nvPr>
        </p:nvSpPr>
        <p:spPr>
          <a:xfrm>
            <a:off x="971600" y="1916832"/>
            <a:ext cx="7344817" cy="4525963"/>
          </a:xfrm>
          <a:prstGeom prst="rect">
            <a:avLst/>
          </a:prstGeom>
        </p:spPr>
        <p:txBody>
          <a:bodyPr>
            <a:normAutofit/>
          </a:bodyPr>
          <a:lstStyle/>
          <a:p>
            <a:pPr>
              <a:buClr>
                <a:srgbClr val="F04B3A"/>
              </a:buClr>
            </a:pPr>
            <a:r>
              <a:rPr lang="en-GB" altLang="en-US" sz="2800" dirty="0" smtClean="0">
                <a:solidFill>
                  <a:srgbClr val="094123"/>
                </a:solidFill>
              </a:rPr>
              <a:t>To integrate lessons identified from previous events and exercises in order to engender a culture of continuous improvement.</a:t>
            </a:r>
          </a:p>
          <a:p>
            <a:pPr>
              <a:buClr>
                <a:srgbClr val="F04B3A"/>
              </a:buClr>
            </a:pPr>
            <a:r>
              <a:rPr lang="en-GB" altLang="en-US" sz="2800" dirty="0" smtClean="0">
                <a:solidFill>
                  <a:srgbClr val="094123"/>
                </a:solidFill>
              </a:rPr>
              <a:t>To further develop collaborative relationships, to enhance interagency knowledge and understanding; creating capability and resilience.</a:t>
            </a:r>
            <a:endParaRPr lang="en-GB" altLang="en-US" sz="2800" dirty="0">
              <a:solidFill>
                <a:srgbClr val="094123"/>
              </a:solidFill>
            </a:endParaRPr>
          </a:p>
        </p:txBody>
      </p:sp>
    </p:spTree>
    <p:extLst>
      <p:ext uri="{BB962C8B-B14F-4D97-AF65-F5344CB8AC3E}">
        <p14:creationId xmlns:p14="http://schemas.microsoft.com/office/powerpoint/2010/main" val="14232552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492896"/>
            <a:ext cx="7924800" cy="652934"/>
          </a:xfrm>
        </p:spPr>
        <p:txBody>
          <a:bodyPr>
            <a:noAutofit/>
          </a:bodyPr>
          <a:lstStyle/>
          <a:p>
            <a:pPr marL="0" indent="0" algn="ctr"/>
            <a:r>
              <a:rPr lang="en-NZ" b="1" dirty="0">
                <a:solidFill>
                  <a:srgbClr val="F04B3A"/>
                </a:solidFill>
                <a:latin typeface="Tahoma" pitchFamily="34" charset="0"/>
              </a:rPr>
              <a:t>S</a:t>
            </a:r>
            <a:r>
              <a:rPr lang="en-NZ" b="1" dirty="0" smtClean="0">
                <a:solidFill>
                  <a:srgbClr val="F04B3A"/>
                </a:solidFill>
                <a:latin typeface="Tahoma" pitchFamily="34" charset="0"/>
              </a:rPr>
              <a:t>cenario</a:t>
            </a:r>
            <a:endParaRPr lang="en-NZ" b="1" dirty="0">
              <a:solidFill>
                <a:srgbClr val="F04B3A"/>
              </a:solidFill>
              <a:latin typeface="Tahoma" pitchFamily="34" charset="0"/>
            </a:endParaRPr>
          </a:p>
        </p:txBody>
      </p:sp>
    </p:spTree>
    <p:extLst>
      <p:ext uri="{BB962C8B-B14F-4D97-AF65-F5344CB8AC3E}">
        <p14:creationId xmlns:p14="http://schemas.microsoft.com/office/powerpoint/2010/main" val="1276684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0"/>
            <a:ext cx="9036496" cy="1143000"/>
          </a:xfrm>
        </p:spPr>
        <p:txBody>
          <a:bodyPr>
            <a:normAutofit/>
          </a:bodyPr>
          <a:lstStyle/>
          <a:p>
            <a:r>
              <a:rPr lang="en-NZ" b="1" dirty="0" err="1" smtClean="0">
                <a:latin typeface="Arial Narrow" panose="020B0606020202030204" pitchFamily="34" charset="0"/>
              </a:rPr>
              <a:t>Kermadec</a:t>
            </a:r>
            <a:r>
              <a:rPr lang="en-NZ" b="1" dirty="0" smtClean="0">
                <a:latin typeface="Arial Narrow" panose="020B0606020202030204" pitchFamily="34" charset="0"/>
              </a:rPr>
              <a:t> Trench </a:t>
            </a:r>
            <a:r>
              <a:rPr lang="en-NZ" b="1" dirty="0">
                <a:latin typeface="Arial Narrow" panose="020B0606020202030204" pitchFamily="34" charset="0"/>
              </a:rPr>
              <a:t>- Regional source</a:t>
            </a:r>
          </a:p>
        </p:txBody>
      </p:sp>
      <p:pic>
        <p:nvPicPr>
          <p:cNvPr id="11267" name="Picture 3"/>
          <p:cNvPicPr>
            <a:picLocks noGrp="1" noChangeAspect="1" noChangeArrowheads="1"/>
          </p:cNvPicPr>
          <p:nvPr>
            <p:ph sz="quarter" idx="4294967295"/>
          </p:nvPr>
        </p:nvPicPr>
        <p:blipFill rotWithShape="1">
          <a:blip r:embed="rId3">
            <a:extLst>
              <a:ext uri="{28A0092B-C50C-407E-A947-70E740481C1C}">
                <a14:useLocalDpi xmlns:a14="http://schemas.microsoft.com/office/drawing/2010/main" val="0"/>
              </a:ext>
            </a:extLst>
          </a:blip>
          <a:srcRect r="28558"/>
          <a:stretch/>
        </p:blipFill>
        <p:spPr bwMode="auto">
          <a:xfrm>
            <a:off x="4473175" y="1458955"/>
            <a:ext cx="4670826" cy="5467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20" y="1457625"/>
            <a:ext cx="4581694" cy="5373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20329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36912"/>
            <a:ext cx="7924800" cy="652934"/>
          </a:xfrm>
        </p:spPr>
        <p:txBody>
          <a:bodyPr>
            <a:noAutofit/>
          </a:bodyPr>
          <a:lstStyle/>
          <a:p>
            <a:pPr marL="0" indent="0" algn="ctr"/>
            <a:r>
              <a:rPr lang="en-NZ" b="1" dirty="0" smtClean="0">
                <a:solidFill>
                  <a:srgbClr val="F04B3A"/>
                </a:solidFill>
                <a:latin typeface="Tahoma" pitchFamily="34" charset="0"/>
              </a:rPr>
              <a:t>Dates</a:t>
            </a:r>
            <a:endParaRPr lang="en-NZ" b="1" dirty="0">
              <a:solidFill>
                <a:srgbClr val="F04B3A"/>
              </a:solidFill>
              <a:latin typeface="Tahoma" pitchFamily="34" charset="0"/>
            </a:endParaRPr>
          </a:p>
        </p:txBody>
      </p:sp>
    </p:spTree>
    <p:extLst>
      <p:ext uri="{BB962C8B-B14F-4D97-AF65-F5344CB8AC3E}">
        <p14:creationId xmlns:p14="http://schemas.microsoft.com/office/powerpoint/2010/main" val="30055059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BF367C0C3BEFB4AB368D74DD44E4CF3" ma:contentTypeVersion="0" ma:contentTypeDescription="Create a new document." ma:contentTypeScope="" ma:versionID="09756bb948038212ea6dbab2945bacc3">
  <xsd:schema xmlns:xsd="http://www.w3.org/2001/XMLSchema" xmlns:xs="http://www.w3.org/2001/XMLSchema" xmlns:p="http://schemas.microsoft.com/office/2006/metadata/properties" targetNamespace="http://schemas.microsoft.com/office/2006/metadata/properties" ma:root="true" ma:fieldsID="38e5a0af015ab8b16433b24c90a3030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Subject"/>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3C8EE0-C21A-4A16-B166-E5F4BCC90949}">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schemas.microsoft.com/office/2006/metadata/properties"/>
    <ds:schemaRef ds:uri="http://purl.org/dc/elements/1.1/"/>
    <ds:schemaRef ds:uri="http://www.w3.org/XML/1998/namespace"/>
    <ds:schemaRef ds:uri="http://purl.org/dc/terms/"/>
  </ds:schemaRefs>
</ds:datastoreItem>
</file>

<file path=customXml/itemProps2.xml><?xml version="1.0" encoding="utf-8"?>
<ds:datastoreItem xmlns:ds="http://schemas.openxmlformats.org/officeDocument/2006/customXml" ds:itemID="{4C7CD368-FA89-4305-A8E2-82E78147D3BC}">
  <ds:schemaRefs>
    <ds:schemaRef ds:uri="http://schemas.microsoft.com/sharepoint/v3/contenttype/forms"/>
  </ds:schemaRefs>
</ds:datastoreItem>
</file>

<file path=customXml/itemProps3.xml><?xml version="1.0" encoding="utf-8"?>
<ds:datastoreItem xmlns:ds="http://schemas.openxmlformats.org/officeDocument/2006/customXml" ds:itemID="{D61242E3-887E-40EB-82D3-439CE3FE7E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100</TotalTime>
  <Words>1392</Words>
  <Application>Microsoft Office PowerPoint</Application>
  <PresentationFormat>On-screen Show (4:3)</PresentationFormat>
  <Paragraphs>148</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  </vt:lpstr>
      <vt:lpstr>Exercise Tangaroa 2016</vt:lpstr>
      <vt:lpstr>Aim</vt:lpstr>
      <vt:lpstr>Objectives</vt:lpstr>
      <vt:lpstr>Objectives, continued</vt:lpstr>
      <vt:lpstr>Objectives, continued</vt:lpstr>
      <vt:lpstr>Scenario</vt:lpstr>
      <vt:lpstr>Kermadec Trench - Regional source</vt:lpstr>
      <vt:lpstr>Dates</vt:lpstr>
      <vt:lpstr>Wed 31 August 2016 – Warning and Impact</vt:lpstr>
      <vt:lpstr>Wed 14 Sept 2016 – Post Impact</vt:lpstr>
      <vt:lpstr>Wed 28 Sept 2016 – Recovery</vt:lpstr>
      <vt:lpstr>Levels of participation</vt:lpstr>
      <vt:lpstr>Planning structure</vt:lpstr>
      <vt:lpstr>Communications</vt:lpstr>
      <vt:lpstr>Exercise Tangaroa web page</vt:lpstr>
      <vt:lpstr>Enquiries</vt:lpstr>
    </vt:vector>
  </TitlesOfParts>
  <Company>Department of the Prime Minister and Cabinet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NCMC Participants Brief 10 AUGUST 2015</dc:title>
  <dc:creator>%username%</dc:creator>
  <cp:lastModifiedBy>%username%</cp:lastModifiedBy>
  <cp:revision>17</cp:revision>
  <cp:lastPrinted>2016-01-18T00:36:39Z</cp:lastPrinted>
  <dcterms:created xsi:type="dcterms:W3CDTF">2015-08-11T20:14:27Z</dcterms:created>
  <dcterms:modified xsi:type="dcterms:W3CDTF">2016-02-08T20:44:16Z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0x010100EBF367C0C3BEFB4AB368D74DD44E4CF3</vt:lpwstr>
  </property>
</Properties>
</file>